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7556500" cy="10693400"/>
  <p:notesSz cx="6858000" cy="9144000"/>
  <p:embeddedFontLst>
    <p:embeddedFont>
      <p:font typeface="Glacial Indifference" panose="020B0604020202020204" charset="0"/>
      <p:regular r:id="rId15"/>
    </p:embeddedFont>
    <p:embeddedFont>
      <p:font typeface="Glacial Indifference Bold" panose="020B0604020202020204" charset="0"/>
      <p:regular r:id="rId16"/>
    </p:embeddedFont>
    <p:embeddedFont>
      <p:font typeface="Open Sans" panose="020B0606030504020204" pitchFamily="34" charset="0"/>
      <p:regular r:id="rId17"/>
    </p:embeddedFont>
    <p:embeddedFont>
      <p:font typeface="Open Sans Bold" panose="020B0806030504020204" charset="0"/>
      <p:regular r:id="rId18"/>
    </p:embeddedFont>
    <p:embeddedFont>
      <p:font typeface="Source Serif Pro" panose="02040603050405020204" pitchFamily="18" charset="0"/>
      <p:regular r:id="rId19"/>
    </p:embeddedFont>
    <p:embeddedFont>
      <p:font typeface="Source Serif Pro Bold" panose="02040803050405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63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7634" t="-1068" r="-57722" b="-1025"/>
            </a:stretch>
          </a:blipFill>
        </p:spPr>
        <p:txBody>
          <a:bodyPr/>
          <a:lstStyle/>
          <a:p>
            <a:endParaRPr lang="sv-SE"/>
          </a:p>
        </p:txBody>
      </p:sp>
      <p:sp>
        <p:nvSpPr>
          <p:cNvPr id="3" name="Freeform 3"/>
          <p:cNvSpPr/>
          <p:nvPr/>
        </p:nvSpPr>
        <p:spPr>
          <a:xfrm>
            <a:off x="748800" y="9913765"/>
            <a:ext cx="181467" cy="171033"/>
          </a:xfrm>
          <a:custGeom>
            <a:avLst/>
            <a:gdLst/>
            <a:ahLst/>
            <a:cxnLst/>
            <a:rect l="l" t="t" r="r" b="b"/>
            <a:pathLst>
              <a:path w="181467" h="171033">
                <a:moveTo>
                  <a:pt x="0" y="0"/>
                </a:moveTo>
                <a:lnTo>
                  <a:pt x="181467" y="0"/>
                </a:lnTo>
                <a:lnTo>
                  <a:pt x="181467" y="171032"/>
                </a:lnTo>
                <a:lnTo>
                  <a:pt x="0" y="1710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a:p>
        </p:txBody>
      </p:sp>
      <p:sp>
        <p:nvSpPr>
          <p:cNvPr id="4" name="Freeform 4"/>
          <p:cNvSpPr/>
          <p:nvPr/>
        </p:nvSpPr>
        <p:spPr>
          <a:xfrm>
            <a:off x="2070357" y="4158270"/>
            <a:ext cx="3419286" cy="4547651"/>
          </a:xfrm>
          <a:custGeom>
            <a:avLst/>
            <a:gdLst/>
            <a:ahLst/>
            <a:cxnLst/>
            <a:rect l="l" t="t" r="r" b="b"/>
            <a:pathLst>
              <a:path w="3419286" h="4547651">
                <a:moveTo>
                  <a:pt x="0" y="0"/>
                </a:moveTo>
                <a:lnTo>
                  <a:pt x="3419286" y="0"/>
                </a:lnTo>
                <a:lnTo>
                  <a:pt x="3419286" y="4547650"/>
                </a:lnTo>
                <a:lnTo>
                  <a:pt x="0" y="4547650"/>
                </a:lnTo>
                <a:lnTo>
                  <a:pt x="0" y="0"/>
                </a:lnTo>
                <a:close/>
              </a:path>
            </a:pathLst>
          </a:custGeom>
          <a:blipFill>
            <a:blip r:embed="rId5"/>
            <a:stretch>
              <a:fillRect/>
            </a:stretch>
          </a:blipFill>
        </p:spPr>
        <p:txBody>
          <a:bodyPr/>
          <a:lstStyle/>
          <a:p>
            <a:endParaRPr lang="sv-SE"/>
          </a:p>
        </p:txBody>
      </p:sp>
      <p:sp>
        <p:nvSpPr>
          <p:cNvPr id="5" name="TextBox 5"/>
          <p:cNvSpPr txBox="1"/>
          <p:nvPr/>
        </p:nvSpPr>
        <p:spPr>
          <a:xfrm>
            <a:off x="974817" y="9941139"/>
            <a:ext cx="2307731" cy="190296"/>
          </a:xfrm>
          <a:prstGeom prst="rect">
            <a:avLst/>
          </a:prstGeom>
        </p:spPr>
        <p:txBody>
          <a:bodyPr lIns="0" tIns="0" rIns="0" bIns="0" rtlCol="0" anchor="t">
            <a:spAutoFit/>
          </a:bodyPr>
          <a:lstStyle/>
          <a:p>
            <a:pPr algn="l">
              <a:lnSpc>
                <a:spcPts val="1439"/>
              </a:lnSpc>
            </a:pPr>
            <a:r>
              <a:rPr lang="en-US" sz="1635">
                <a:solidFill>
                  <a:srgbClr val="FFFFFF"/>
                </a:solidFill>
                <a:latin typeface="Source Serif Pro"/>
                <a:ea typeface="Source Serif Pro"/>
                <a:cs typeface="Source Serif Pro"/>
                <a:sym typeface="Source Serif Pro"/>
              </a:rPr>
              <a:t>miasstillness</a:t>
            </a:r>
          </a:p>
        </p:txBody>
      </p:sp>
      <p:sp>
        <p:nvSpPr>
          <p:cNvPr id="6" name="TextBox 6"/>
          <p:cNvSpPr txBox="1"/>
          <p:nvPr/>
        </p:nvSpPr>
        <p:spPr>
          <a:xfrm>
            <a:off x="537562" y="3772625"/>
            <a:ext cx="6512393" cy="318770"/>
          </a:xfrm>
          <a:prstGeom prst="rect">
            <a:avLst/>
          </a:prstGeom>
        </p:spPr>
        <p:txBody>
          <a:bodyPr lIns="0" tIns="0" rIns="0" bIns="0" rtlCol="0" anchor="t">
            <a:spAutoFit/>
          </a:bodyPr>
          <a:lstStyle/>
          <a:p>
            <a:pPr algn="ctr">
              <a:lnSpc>
                <a:spcPts val="2529"/>
              </a:lnSpc>
            </a:pPr>
            <a:r>
              <a:rPr lang="en-US" sz="2199">
                <a:solidFill>
                  <a:srgbClr val="FFFFFF"/>
                </a:solidFill>
                <a:latin typeface="Source Serif Pro Bold"/>
                <a:ea typeface="Source Serif Pro Bold"/>
                <a:cs typeface="Source Serif Pro Bold"/>
                <a:sym typeface="Source Serif Pro Bold"/>
              </a:rPr>
              <a:t>EN OMEGA3 SOM STICKER UT</a:t>
            </a:r>
          </a:p>
        </p:txBody>
      </p:sp>
      <p:sp>
        <p:nvSpPr>
          <p:cNvPr id="7" name="TextBox 7"/>
          <p:cNvSpPr txBox="1"/>
          <p:nvPr/>
        </p:nvSpPr>
        <p:spPr>
          <a:xfrm>
            <a:off x="0" y="2904298"/>
            <a:ext cx="7560000" cy="903605"/>
          </a:xfrm>
          <a:prstGeom prst="rect">
            <a:avLst/>
          </a:prstGeom>
        </p:spPr>
        <p:txBody>
          <a:bodyPr lIns="0" tIns="0" rIns="0" bIns="0" rtlCol="0" anchor="t">
            <a:spAutoFit/>
          </a:bodyPr>
          <a:lstStyle/>
          <a:p>
            <a:pPr algn="ctr">
              <a:lnSpc>
                <a:spcPts val="7419"/>
              </a:lnSpc>
            </a:pPr>
            <a:r>
              <a:rPr lang="en-US" sz="5299">
                <a:solidFill>
                  <a:srgbClr val="FFFFFF"/>
                </a:solidFill>
                <a:latin typeface="Source Serif Pro"/>
                <a:ea typeface="Source Serif Pro"/>
                <a:cs typeface="Source Serif Pro"/>
                <a:sym typeface="Source Serif Pro"/>
              </a:rPr>
              <a:t>BALANSOLJAN?</a:t>
            </a:r>
          </a:p>
        </p:txBody>
      </p:sp>
      <p:sp>
        <p:nvSpPr>
          <p:cNvPr id="8" name="TextBox 8"/>
          <p:cNvSpPr txBox="1"/>
          <p:nvPr/>
        </p:nvSpPr>
        <p:spPr>
          <a:xfrm>
            <a:off x="0" y="1971074"/>
            <a:ext cx="7560000" cy="1247084"/>
          </a:xfrm>
          <a:prstGeom prst="rect">
            <a:avLst/>
          </a:prstGeom>
        </p:spPr>
        <p:txBody>
          <a:bodyPr lIns="0" tIns="0" rIns="0" bIns="0" rtlCol="0" anchor="t">
            <a:spAutoFit/>
          </a:bodyPr>
          <a:lstStyle/>
          <a:p>
            <a:pPr algn="ctr">
              <a:lnSpc>
                <a:spcPts val="10204"/>
              </a:lnSpc>
            </a:pPr>
            <a:r>
              <a:rPr lang="en-US" sz="7288">
                <a:solidFill>
                  <a:srgbClr val="FFFFFF"/>
                </a:solidFill>
                <a:latin typeface="Source Serif Pro"/>
                <a:ea typeface="Source Serif Pro"/>
                <a:cs typeface="Source Serif Pro"/>
                <a:sym typeface="Source Serif Pro"/>
              </a:rPr>
              <a:t>VARFÖR </a:t>
            </a:r>
          </a:p>
        </p:txBody>
      </p:sp>
      <p:sp>
        <p:nvSpPr>
          <p:cNvPr id="9" name="TextBox 9"/>
          <p:cNvSpPr txBox="1"/>
          <p:nvPr/>
        </p:nvSpPr>
        <p:spPr>
          <a:xfrm>
            <a:off x="4911473" y="343868"/>
            <a:ext cx="2433003" cy="257175"/>
          </a:xfrm>
          <a:prstGeom prst="rect">
            <a:avLst/>
          </a:prstGeom>
        </p:spPr>
        <p:txBody>
          <a:bodyPr lIns="0" tIns="0" rIns="0" bIns="0" rtlCol="0" anchor="t">
            <a:spAutoFit/>
          </a:bodyPr>
          <a:lstStyle/>
          <a:p>
            <a:pPr algn="ctr">
              <a:lnSpc>
                <a:spcPts val="2100"/>
              </a:lnSpc>
            </a:pPr>
            <a:r>
              <a:rPr lang="en-US" sz="1500">
                <a:solidFill>
                  <a:srgbClr val="FFFFFF"/>
                </a:solidFill>
                <a:latin typeface="Open Sans"/>
                <a:ea typeface="Open Sans"/>
                <a:cs typeface="Open Sans"/>
                <a:sym typeface="Open Sans"/>
              </a:rPr>
              <a:t>Mias Stillness Helhetshälsa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251134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TextBox 5"/>
          <p:cNvSpPr txBox="1"/>
          <p:nvPr/>
        </p:nvSpPr>
        <p:spPr>
          <a:xfrm>
            <a:off x="996143" y="3562030"/>
            <a:ext cx="5533140" cy="6626860"/>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Jag har valt att arbeta med Zinzinos produkter, då de bl.a. har den bästa omega3 som jag hittat, so far. De har funnits på marknaden sedan 2015 och är ett stabilt företag med en god värdegrund, vilket är viktigt för mig.</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Bold"/>
                <a:ea typeface="Glacial Indifference Bold"/>
                <a:cs typeface="Glacial Indifference Bold"/>
                <a:sym typeface="Glacial Indifference Bold"/>
              </a:rPr>
              <a:t>FORSKNINGSPARKEN VITAS</a:t>
            </a:r>
            <a:r>
              <a:rPr lang="en-US" sz="1599">
                <a:solidFill>
                  <a:srgbClr val="5A6B7D"/>
                </a:solidFill>
                <a:latin typeface="Glacial Indifference"/>
                <a:ea typeface="Glacial Indifference"/>
                <a:cs typeface="Glacial Indifference"/>
                <a:sym typeface="Glacial Indifference"/>
              </a:rPr>
              <a:t> – Testet görs på Vitas, en oberoende forskningspark som används av bla de stora universitetetssjukhusen världen över, bla Lunds universitets-sjukhus. Tidigare har även OS analyserat sina dopingtester där.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Bold"/>
                <a:ea typeface="Glacial Indifference Bold"/>
                <a:cs typeface="Glacial Indifference Bold"/>
                <a:sym typeface="Glacial Indifference Bold"/>
              </a:rPr>
              <a:t>DIREKTFÖRSÄLJNING </a:t>
            </a:r>
            <a:r>
              <a:rPr lang="en-US" sz="1599">
                <a:solidFill>
                  <a:srgbClr val="5A6B7D"/>
                </a:solidFill>
                <a:latin typeface="Glacial Indifference"/>
                <a:ea typeface="Glacial Indifference"/>
                <a:cs typeface="Glacial Indifference"/>
                <a:sym typeface="Glacial Indifference"/>
              </a:rPr>
              <a:t>– med ett direktförsäljningsföretag menas att man köper produkterna direkt från distributör (mig i detta fallet), utan mellanhänder så som butiker, etc.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Denna form ska ej blandas ihop med pyramidspel och annan ”fuffens”. Zinzino är med i branschorganisationen för direktförsäljning (</a:t>
            </a:r>
            <a:r>
              <a:rPr lang="en-US" sz="1599">
                <a:solidFill>
                  <a:srgbClr val="5A6B7D"/>
                </a:solidFill>
                <a:latin typeface="Glacial Indifference Bold"/>
                <a:ea typeface="Glacial Indifference Bold"/>
                <a:cs typeface="Glacial Indifference Bold"/>
                <a:sym typeface="Glacial Indifference Bold"/>
              </a:rPr>
              <a:t>directsellingsweden.se</a:t>
            </a:r>
            <a:r>
              <a:rPr lang="en-US" sz="1599">
                <a:solidFill>
                  <a:srgbClr val="5A6B7D"/>
                </a:solidFill>
                <a:latin typeface="Glacial Indifference"/>
                <a:ea typeface="Glacial Indifference"/>
                <a:cs typeface="Glacial Indifference"/>
                <a:sym typeface="Glacial Indifference"/>
              </a:rPr>
              <a:t>) i Sverige och i alla länder där de distribuerar. Gå gärna in på deras hemsida, det är många företag som inte platsar på den listan.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spcBef>
                <a:spcPct val="0"/>
              </a:spcBef>
            </a:pPr>
            <a:r>
              <a:rPr lang="en-US" sz="1599">
                <a:solidFill>
                  <a:srgbClr val="5A6B7D"/>
                </a:solidFill>
                <a:latin typeface="Glacial Indifference"/>
                <a:ea typeface="Glacial Indifference"/>
                <a:cs typeface="Glacial Indifference"/>
                <a:sym typeface="Glacial Indifference"/>
              </a:rPr>
              <a:t>Zinzino är också </a:t>
            </a:r>
            <a:r>
              <a:rPr lang="en-US" sz="1599">
                <a:solidFill>
                  <a:srgbClr val="5A6B7D"/>
                </a:solidFill>
                <a:latin typeface="Glacial Indifference Bold"/>
                <a:ea typeface="Glacial Indifference Bold"/>
                <a:cs typeface="Glacial Indifference Bold"/>
                <a:sym typeface="Glacial Indifference Bold"/>
              </a:rPr>
              <a:t>börsnoterat</a:t>
            </a:r>
            <a:r>
              <a:rPr lang="en-US" sz="1599">
                <a:solidFill>
                  <a:srgbClr val="5A6B7D"/>
                </a:solidFill>
                <a:latin typeface="Glacial Indifference"/>
                <a:ea typeface="Glacial Indifference"/>
                <a:cs typeface="Glacial Indifference"/>
                <a:sym typeface="Glacial Indifference"/>
              </a:rPr>
              <a:t>, vilket gör att de är ett transperant företag med full insyn. Läs gärna Dagens industri, där de rekommenderar oss alla att investera i Zinzino och deras globala hälsoarbete inom testbaserad hälsa. </a:t>
            </a:r>
          </a:p>
        </p:txBody>
      </p:sp>
      <p:sp>
        <p:nvSpPr>
          <p:cNvPr id="6" name="TextBox 6"/>
          <p:cNvSpPr txBox="1"/>
          <p:nvPr/>
        </p:nvSpPr>
        <p:spPr>
          <a:xfrm>
            <a:off x="756000" y="1313660"/>
            <a:ext cx="6308558" cy="1043686"/>
          </a:xfrm>
          <a:prstGeom prst="rect">
            <a:avLst/>
          </a:prstGeom>
        </p:spPr>
        <p:txBody>
          <a:bodyPr lIns="0" tIns="0" rIns="0" bIns="0" rtlCol="0" anchor="t">
            <a:spAutoFit/>
          </a:bodyPr>
          <a:lstStyle/>
          <a:p>
            <a:pPr algn="ctr">
              <a:lnSpc>
                <a:spcPts val="3977"/>
              </a:lnSpc>
            </a:pPr>
            <a:r>
              <a:rPr lang="en-US" sz="4100">
                <a:solidFill>
                  <a:srgbClr val="5A6B7D"/>
                </a:solidFill>
                <a:latin typeface="Source Serif Pro"/>
                <a:ea typeface="Source Serif Pro"/>
                <a:cs typeface="Source Serif Pro"/>
                <a:sym typeface="Source Serif Pro"/>
              </a:rPr>
              <a:t>FÖR DIG SOM VILL VETA MER OM ZINZINO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71155" y="1933325"/>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TextBox 5"/>
          <p:cNvSpPr txBox="1"/>
          <p:nvPr/>
        </p:nvSpPr>
        <p:spPr>
          <a:xfrm>
            <a:off x="886045" y="3204211"/>
            <a:ext cx="5533140" cy="7179310"/>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Bold"/>
                <a:ea typeface="Glacial Indifference Bold"/>
                <a:cs typeface="Glacial Indifference Bold"/>
                <a:sym typeface="Glacial Indifference Bold"/>
              </a:rPr>
              <a:t>VARFÖR D-VITAMIN &amp; POLYFENOLER I OLJAN?</a:t>
            </a:r>
            <a:r>
              <a:rPr lang="en-US" sz="1599">
                <a:solidFill>
                  <a:srgbClr val="5A6B7D"/>
                </a:solidFill>
                <a:latin typeface="Glacial Indifference"/>
                <a:ea typeface="Glacial Indifference"/>
                <a:cs typeface="Glacial Indifference"/>
                <a:sym typeface="Glacial Indifference"/>
              </a:rPr>
              <a:t> – När fisken ska göras till olja, då försvinner vissa delar i processen, bla D-vitaminet och skyddet som skyddar oljan från att oxidera. Zinzino är noga med att leverera en komplett olja, som ger samma innehåll som själva fisken. D-vitaminet är tillsatt för att fisk innehåller vitamin D.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Polyfenoler är tillsatt för att oljan ska skyddas och inte oxidera innan den har hunnit utföra sitt arbete i dina celler. En del oljor oxiderar redan efter fem timmar, andra efter 15, 20 osv. Denna omega3 oljan är patenterad och håller i mer än 35 timmar innan den oxiderar, vilket är unikt och även förklarar varför det blir så goda effekter av den.</a:t>
            </a:r>
          </a:p>
          <a:p>
            <a:pPr algn="l">
              <a:lnSpc>
                <a:spcPts val="2239"/>
              </a:lnSpc>
            </a:pPr>
            <a:r>
              <a:rPr lang="en-US" sz="1599">
                <a:solidFill>
                  <a:srgbClr val="5A6B7D"/>
                </a:solidFill>
                <a:latin typeface="Glacial Indifference"/>
                <a:ea typeface="Glacial Indifference"/>
                <a:cs typeface="Glacial Indifference"/>
                <a:sym typeface="Glacial Indifference"/>
              </a:rPr>
              <a:t>Vill du inte äta fisk så har vi en balansolja gjord på alger och med samma kvalitet.</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Bold"/>
                <a:ea typeface="Glacial Indifference Bold"/>
                <a:cs typeface="Glacial Indifference Bold"/>
                <a:sym typeface="Glacial Indifference Bold"/>
              </a:rPr>
              <a:t>KAN MAN MÅ DÅLIGT AV PRODUKTERNA?</a:t>
            </a:r>
            <a:r>
              <a:rPr lang="en-US" sz="1599">
                <a:solidFill>
                  <a:srgbClr val="5A6B7D"/>
                </a:solidFill>
                <a:latin typeface="Glacial Indifference"/>
                <a:ea typeface="Glacial Indifference"/>
                <a:cs typeface="Glacial Indifference"/>
                <a:sym typeface="Glacial Indifference"/>
              </a:rPr>
              <a:t> – Ja, visst kan du det. Det kan tillhöra själva processen för en del. Precis som om du börjar göra egenvård och kan må dåligt av det eller om du ställer om din kost och mår lite taskigt av den förändringen. För vissa sker det en omställning eller utrensning som känns av. Det är inget farligt och brukar ge med sig inom några veckor. Händer det dig, då kan du maila mig, så lotsar jag dig längs vägen. Det är inget farligt, utan bara ett steg framåt.</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spcBef>
                <a:spcPct val="0"/>
              </a:spcBef>
            </a:pPr>
            <a:endParaRPr lang="en-US" sz="1599">
              <a:solidFill>
                <a:srgbClr val="5A6B7D"/>
              </a:solidFill>
              <a:latin typeface="Glacial Indifference"/>
              <a:ea typeface="Glacial Indifference"/>
              <a:cs typeface="Glacial Indifference"/>
              <a:sym typeface="Glacial Indifference"/>
            </a:endParaRPr>
          </a:p>
        </p:txBody>
      </p:sp>
      <p:sp>
        <p:nvSpPr>
          <p:cNvPr id="6" name="TextBox 6"/>
          <p:cNvSpPr txBox="1"/>
          <p:nvPr/>
        </p:nvSpPr>
        <p:spPr>
          <a:xfrm>
            <a:off x="1471155" y="1240611"/>
            <a:ext cx="4617690" cy="554228"/>
          </a:xfrm>
          <a:prstGeom prst="rect">
            <a:avLst/>
          </a:prstGeom>
        </p:spPr>
        <p:txBody>
          <a:bodyPr lIns="0" tIns="0" rIns="0" bIns="0" rtlCol="0" anchor="t">
            <a:spAutoFit/>
          </a:bodyPr>
          <a:lstStyle/>
          <a:p>
            <a:pPr algn="ctr">
              <a:lnSpc>
                <a:spcPts val="4170"/>
              </a:lnSpc>
            </a:pPr>
            <a:r>
              <a:rPr lang="en-US" sz="4299">
                <a:solidFill>
                  <a:srgbClr val="5A6B7D"/>
                </a:solidFill>
                <a:latin typeface="Source Serif Pro"/>
                <a:ea typeface="Source Serif Pro"/>
                <a:cs typeface="Source Serif Pro"/>
                <a:sym typeface="Source Serif Pro"/>
              </a:rPr>
              <a:t>JAG ÄR SÅ STOLT!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251134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TextBox 5"/>
          <p:cNvSpPr txBox="1"/>
          <p:nvPr/>
        </p:nvSpPr>
        <p:spPr>
          <a:xfrm>
            <a:off x="996143" y="3562030"/>
            <a:ext cx="5533140" cy="6626860"/>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Det är fler och fler som upptäcker Balansoljans effekter, vilket gör att många efterfrågar den och vill börja med den som ett givet tillskott. Det är också många som vill börja arbeta med den, då den bjuder in till en halvpassiv inkomst, samtidigt som man kan få arbeta med att leda andra till en bättre hälsa.</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I och med att detta är ett direktförsäljningsföretag, så har alla möjlighet att använda detta som ett verktyg för att hjälpa människor med sin hälsa, men också som ett hjälpmedel för att skapa en extra inkomst.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Flera stora och välmeriterade namn, som även dom arbetar med Zinzino är bla. Johannes Cullberg och Food Farmacy</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Bold"/>
                <a:ea typeface="Glacial Indifference Bold"/>
                <a:cs typeface="Glacial Indifference Bold"/>
                <a:sym typeface="Glacial Indifference Bold"/>
              </a:rPr>
              <a:t>NYFIKEN FÖR EGEN DEL?</a:t>
            </a:r>
            <a:r>
              <a:rPr lang="en-US" sz="1599">
                <a:solidFill>
                  <a:srgbClr val="5A6B7D"/>
                </a:solidFill>
                <a:latin typeface="Glacial Indifference"/>
                <a:ea typeface="Glacial Indifference"/>
                <a:cs typeface="Glacial Indifference"/>
                <a:sym typeface="Glacial Indifference"/>
              </a:rPr>
              <a:t> Säg till om du vill att jag presenterar möjligheterna som finns för dig.</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PRENUMERATIONSVILLKOR – Just det, detta vill jag också berätta! Jag har inte hittat något företag med bättre villkor. Man kan pausa sitt abonnemang under två perioder under sina 6 månader av bundet abonnemang. Man kan också avsluta det innan tiden löpt ut, genom att betala 500kr och lämna tillbaka resterande produkter. Sånt gillar jag!</a:t>
            </a:r>
          </a:p>
          <a:p>
            <a:pPr algn="l">
              <a:lnSpc>
                <a:spcPts val="2239"/>
              </a:lnSpc>
              <a:spcBef>
                <a:spcPct val="0"/>
              </a:spcBef>
            </a:pPr>
            <a:endParaRPr lang="en-US" sz="1599">
              <a:solidFill>
                <a:srgbClr val="5A6B7D"/>
              </a:solidFill>
              <a:latin typeface="Glacial Indifference"/>
              <a:ea typeface="Glacial Indifference"/>
              <a:cs typeface="Glacial Indifference"/>
              <a:sym typeface="Glacial Indifference"/>
            </a:endParaRPr>
          </a:p>
        </p:txBody>
      </p:sp>
      <p:sp>
        <p:nvSpPr>
          <p:cNvPr id="6" name="TextBox 6"/>
          <p:cNvSpPr txBox="1"/>
          <p:nvPr/>
        </p:nvSpPr>
        <p:spPr>
          <a:xfrm>
            <a:off x="756000" y="1323185"/>
            <a:ext cx="6048000" cy="1078103"/>
          </a:xfrm>
          <a:prstGeom prst="rect">
            <a:avLst/>
          </a:prstGeom>
        </p:spPr>
        <p:txBody>
          <a:bodyPr lIns="0" tIns="0" rIns="0" bIns="0" rtlCol="0" anchor="t">
            <a:spAutoFit/>
          </a:bodyPr>
          <a:lstStyle/>
          <a:p>
            <a:pPr algn="ctr">
              <a:lnSpc>
                <a:spcPts val="4170"/>
              </a:lnSpc>
            </a:pPr>
            <a:r>
              <a:rPr lang="en-US" sz="4299">
                <a:solidFill>
                  <a:srgbClr val="5A6B7D"/>
                </a:solidFill>
                <a:latin typeface="Source Serif Pro"/>
                <a:ea typeface="Source Serif Pro"/>
                <a:cs typeface="Source Serif Pro"/>
                <a:sym typeface="Source Serif Pro"/>
              </a:rPr>
              <a:t>VI VÄXER  &amp; DU KAN VÄXA MED OSS!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553325" cy="10696575"/>
          </a:xfrm>
          <a:custGeom>
            <a:avLst/>
            <a:gdLst/>
            <a:ahLst/>
            <a:cxnLst/>
            <a:rect l="l" t="t" r="r" b="b"/>
            <a:pathLst>
              <a:path w="7553325" h="10696575">
                <a:moveTo>
                  <a:pt x="0" y="0"/>
                </a:moveTo>
                <a:lnTo>
                  <a:pt x="7553325" y="0"/>
                </a:lnTo>
                <a:lnTo>
                  <a:pt x="7553325" y="10696575"/>
                </a:lnTo>
                <a:lnTo>
                  <a:pt x="0" y="10696575"/>
                </a:lnTo>
                <a:lnTo>
                  <a:pt x="0" y="0"/>
                </a:lnTo>
                <a:close/>
              </a:path>
            </a:pathLst>
          </a:custGeom>
          <a:blipFill>
            <a:blip r:embed="rId2"/>
            <a:stretch>
              <a:fillRect l="-57634" t="-1068" r="-57722" b="-1025"/>
            </a:stretch>
          </a:blipFill>
        </p:spPr>
        <p:txBody>
          <a:bodyPr/>
          <a:lstStyle/>
          <a:p>
            <a:endParaRPr lang="sv-SE"/>
          </a:p>
        </p:txBody>
      </p:sp>
      <p:grpSp>
        <p:nvGrpSpPr>
          <p:cNvPr id="3" name="Group 3"/>
          <p:cNvGrpSpPr/>
          <p:nvPr/>
        </p:nvGrpSpPr>
        <p:grpSpPr>
          <a:xfrm>
            <a:off x="4863629" y="8002163"/>
            <a:ext cx="2073250" cy="2129272"/>
            <a:chOff x="0" y="0"/>
            <a:chExt cx="791415" cy="812800"/>
          </a:xfrm>
        </p:grpSpPr>
        <p:sp>
          <p:nvSpPr>
            <p:cNvPr id="4" name="Freeform 4"/>
            <p:cNvSpPr/>
            <p:nvPr/>
          </p:nvSpPr>
          <p:spPr>
            <a:xfrm>
              <a:off x="0" y="0"/>
              <a:ext cx="791415" cy="812800"/>
            </a:xfrm>
            <a:custGeom>
              <a:avLst/>
              <a:gdLst/>
              <a:ahLst/>
              <a:cxnLst/>
              <a:rect l="l" t="t" r="r" b="b"/>
              <a:pathLst>
                <a:path w="791415" h="812800">
                  <a:moveTo>
                    <a:pt x="395707" y="0"/>
                  </a:moveTo>
                  <a:cubicBezTo>
                    <a:pt x="177164" y="0"/>
                    <a:pt x="0" y="181951"/>
                    <a:pt x="0" y="406400"/>
                  </a:cubicBezTo>
                  <a:cubicBezTo>
                    <a:pt x="0" y="630849"/>
                    <a:pt x="177164" y="812800"/>
                    <a:pt x="395707" y="812800"/>
                  </a:cubicBezTo>
                  <a:cubicBezTo>
                    <a:pt x="614250" y="812800"/>
                    <a:pt x="791415" y="630849"/>
                    <a:pt x="791415" y="406400"/>
                  </a:cubicBezTo>
                  <a:cubicBezTo>
                    <a:pt x="791415" y="181951"/>
                    <a:pt x="614250" y="0"/>
                    <a:pt x="395707" y="0"/>
                  </a:cubicBezTo>
                  <a:close/>
                </a:path>
              </a:pathLst>
            </a:custGeom>
            <a:solidFill>
              <a:srgbClr val="FFFFFF"/>
            </a:solidFill>
          </p:spPr>
          <p:txBody>
            <a:bodyPr/>
            <a:lstStyle/>
            <a:p>
              <a:endParaRPr lang="sv-SE"/>
            </a:p>
          </p:txBody>
        </p:sp>
        <p:sp>
          <p:nvSpPr>
            <p:cNvPr id="5" name="TextBox 5"/>
            <p:cNvSpPr txBox="1"/>
            <p:nvPr/>
          </p:nvSpPr>
          <p:spPr>
            <a:xfrm>
              <a:off x="74195" y="47625"/>
              <a:ext cx="643024" cy="688975"/>
            </a:xfrm>
            <a:prstGeom prst="rect">
              <a:avLst/>
            </a:prstGeom>
          </p:spPr>
          <p:txBody>
            <a:bodyPr lIns="49207" tIns="49207" rIns="49207" bIns="49207" rtlCol="0" anchor="ctr"/>
            <a:lstStyle/>
            <a:p>
              <a:pPr algn="ctr">
                <a:lnSpc>
                  <a:spcPts val="2301"/>
                </a:lnSpc>
              </a:pPr>
              <a:endParaRPr/>
            </a:p>
          </p:txBody>
        </p:sp>
      </p:grpSp>
      <p:sp>
        <p:nvSpPr>
          <p:cNvPr id="6" name="Freeform 6"/>
          <p:cNvSpPr/>
          <p:nvPr/>
        </p:nvSpPr>
        <p:spPr>
          <a:xfrm>
            <a:off x="4513720" y="8002163"/>
            <a:ext cx="1943771" cy="1827954"/>
          </a:xfrm>
          <a:custGeom>
            <a:avLst/>
            <a:gdLst/>
            <a:ahLst/>
            <a:cxnLst/>
            <a:rect l="l" t="t" r="r" b="b"/>
            <a:pathLst>
              <a:path w="1943771" h="1827954">
                <a:moveTo>
                  <a:pt x="0" y="0"/>
                </a:moveTo>
                <a:lnTo>
                  <a:pt x="1943771" y="0"/>
                </a:lnTo>
                <a:lnTo>
                  <a:pt x="1943771" y="1827954"/>
                </a:lnTo>
                <a:lnTo>
                  <a:pt x="0" y="1827954"/>
                </a:lnTo>
                <a:lnTo>
                  <a:pt x="0" y="0"/>
                </a:lnTo>
                <a:close/>
              </a:path>
            </a:pathLst>
          </a:custGeom>
          <a:blipFill>
            <a:blip r:embed="rId3"/>
            <a:stretch>
              <a:fillRect/>
            </a:stretch>
          </a:blipFill>
        </p:spPr>
        <p:txBody>
          <a:bodyPr/>
          <a:lstStyle/>
          <a:p>
            <a:endParaRPr lang="sv-SE"/>
          </a:p>
        </p:txBody>
      </p:sp>
      <p:sp>
        <p:nvSpPr>
          <p:cNvPr id="7" name="TextBox 7"/>
          <p:cNvSpPr txBox="1"/>
          <p:nvPr/>
        </p:nvSpPr>
        <p:spPr>
          <a:xfrm>
            <a:off x="1633905" y="4727333"/>
            <a:ext cx="4667771" cy="1591285"/>
          </a:xfrm>
          <a:prstGeom prst="rect">
            <a:avLst/>
          </a:prstGeom>
        </p:spPr>
        <p:txBody>
          <a:bodyPr lIns="0" tIns="0" rIns="0" bIns="0" rtlCol="0" anchor="t">
            <a:spAutoFit/>
          </a:bodyPr>
          <a:lstStyle/>
          <a:p>
            <a:pPr algn="l">
              <a:lnSpc>
                <a:spcPts val="2554"/>
              </a:lnSpc>
            </a:pPr>
            <a:r>
              <a:rPr lang="en-US" sz="2128">
                <a:solidFill>
                  <a:srgbClr val="FFFFFF"/>
                </a:solidFill>
                <a:latin typeface="Glacial Indifference"/>
                <a:ea typeface="Glacial Indifference"/>
                <a:cs typeface="Glacial Indifference"/>
                <a:sym typeface="Glacial Indifference"/>
              </a:rPr>
              <a:t>Jag är inte här för att sälja eller pracka på, jag är här för att hjälpa dig till en bättre hälsa och det gör jag genom verktyg som skapar förändring. </a:t>
            </a:r>
          </a:p>
          <a:p>
            <a:pPr algn="l">
              <a:lnSpc>
                <a:spcPts val="2554"/>
              </a:lnSpc>
            </a:pPr>
            <a:r>
              <a:rPr lang="en-US" sz="2128">
                <a:solidFill>
                  <a:srgbClr val="FFFFFF"/>
                </a:solidFill>
                <a:latin typeface="Glacial Indifference"/>
                <a:ea typeface="Glacial Indifference"/>
                <a:cs typeface="Glacial Indifference"/>
                <a:sym typeface="Glacial Indifference"/>
              </a:rPr>
              <a:t>// Mia</a:t>
            </a:r>
          </a:p>
        </p:txBody>
      </p:sp>
      <p:sp>
        <p:nvSpPr>
          <p:cNvPr id="8" name="TextBox 8"/>
          <p:cNvSpPr txBox="1"/>
          <p:nvPr/>
        </p:nvSpPr>
        <p:spPr>
          <a:xfrm>
            <a:off x="756000" y="9703182"/>
            <a:ext cx="2516175" cy="657021"/>
          </a:xfrm>
          <a:prstGeom prst="rect">
            <a:avLst/>
          </a:prstGeom>
        </p:spPr>
        <p:txBody>
          <a:bodyPr lIns="0" tIns="0" rIns="0" bIns="0" rtlCol="0" anchor="t">
            <a:spAutoFit/>
          </a:bodyPr>
          <a:lstStyle/>
          <a:p>
            <a:pPr algn="l">
              <a:lnSpc>
                <a:spcPts val="1439"/>
              </a:lnSpc>
            </a:pPr>
            <a:r>
              <a:rPr lang="en-US" sz="1635">
                <a:solidFill>
                  <a:srgbClr val="FFFFFF"/>
                </a:solidFill>
                <a:latin typeface="Source Serif Pro"/>
                <a:ea typeface="Source Serif Pro"/>
                <a:cs typeface="Source Serif Pro"/>
                <a:sym typeface="Source Serif Pro"/>
              </a:rPr>
              <a:t>Mia Henningsson</a:t>
            </a:r>
          </a:p>
          <a:p>
            <a:pPr algn="l">
              <a:lnSpc>
                <a:spcPts val="1175"/>
              </a:lnSpc>
            </a:pPr>
            <a:endParaRPr lang="en-US" sz="1635">
              <a:solidFill>
                <a:srgbClr val="FFFFFF"/>
              </a:solidFill>
              <a:latin typeface="Source Serif Pro"/>
              <a:ea typeface="Source Serif Pro"/>
              <a:cs typeface="Source Serif Pro"/>
              <a:sym typeface="Source Serif Pro"/>
            </a:endParaRPr>
          </a:p>
          <a:p>
            <a:pPr algn="l">
              <a:lnSpc>
                <a:spcPts val="1175"/>
              </a:lnSpc>
            </a:pPr>
            <a:r>
              <a:rPr lang="en-US" sz="1335">
                <a:solidFill>
                  <a:srgbClr val="FFFFFF"/>
                </a:solidFill>
                <a:latin typeface="Source Serif Pro"/>
                <a:ea typeface="Source Serif Pro"/>
                <a:cs typeface="Source Serif Pro"/>
                <a:sym typeface="Source Serif Pro"/>
              </a:rPr>
              <a:t>miasstillness.se</a:t>
            </a:r>
          </a:p>
          <a:p>
            <a:pPr algn="l">
              <a:lnSpc>
                <a:spcPts val="1439"/>
              </a:lnSpc>
            </a:pPr>
            <a:endParaRPr lang="en-US" sz="1335">
              <a:solidFill>
                <a:srgbClr val="FFFFFF"/>
              </a:solidFill>
              <a:latin typeface="Source Serif Pro"/>
              <a:ea typeface="Source Serif Pro"/>
              <a:cs typeface="Source Serif Pro"/>
              <a:sym typeface="Source Serif Pro"/>
            </a:endParaRPr>
          </a:p>
        </p:txBody>
      </p:sp>
      <p:sp>
        <p:nvSpPr>
          <p:cNvPr id="9" name="TextBox 9"/>
          <p:cNvSpPr txBox="1"/>
          <p:nvPr/>
        </p:nvSpPr>
        <p:spPr>
          <a:xfrm>
            <a:off x="-116199" y="3959853"/>
            <a:ext cx="7676199" cy="958905"/>
          </a:xfrm>
          <a:prstGeom prst="rect">
            <a:avLst/>
          </a:prstGeom>
        </p:spPr>
        <p:txBody>
          <a:bodyPr lIns="0" tIns="0" rIns="0" bIns="0" rtlCol="0" anchor="t">
            <a:spAutoFit/>
          </a:bodyPr>
          <a:lstStyle/>
          <a:p>
            <a:pPr algn="ctr">
              <a:lnSpc>
                <a:spcPts val="3736"/>
              </a:lnSpc>
            </a:pPr>
            <a:r>
              <a:rPr lang="en-US" sz="3249">
                <a:solidFill>
                  <a:srgbClr val="FFFFFF"/>
                </a:solidFill>
                <a:latin typeface="Source Serif Pro Bold"/>
                <a:ea typeface="Source Serif Pro Bold"/>
                <a:cs typeface="Source Serif Pro Bold"/>
                <a:sym typeface="Source Serif Pro Bold"/>
              </a:rPr>
              <a:t>LYCKA TILL!</a:t>
            </a:r>
          </a:p>
          <a:p>
            <a:pPr algn="l">
              <a:lnSpc>
                <a:spcPts val="3736"/>
              </a:lnSpc>
            </a:pPr>
            <a:endParaRPr lang="en-US" sz="3249">
              <a:solidFill>
                <a:srgbClr val="FFFFFF"/>
              </a:solidFill>
              <a:latin typeface="Source Serif Pro Bold"/>
              <a:ea typeface="Source Serif Pro Bold"/>
              <a:cs typeface="Source Serif Pro Bold"/>
              <a:sym typeface="Source Serif Pro Bold"/>
            </a:endParaRPr>
          </a:p>
        </p:txBody>
      </p:sp>
      <p:sp>
        <p:nvSpPr>
          <p:cNvPr id="10" name="TextBox 10"/>
          <p:cNvSpPr txBox="1"/>
          <p:nvPr/>
        </p:nvSpPr>
        <p:spPr>
          <a:xfrm>
            <a:off x="5720356" y="9547412"/>
            <a:ext cx="472443" cy="98620"/>
          </a:xfrm>
          <a:prstGeom prst="rect">
            <a:avLst/>
          </a:prstGeom>
        </p:spPr>
        <p:txBody>
          <a:bodyPr lIns="0" tIns="0" rIns="0" bIns="0" rtlCol="0" anchor="t">
            <a:spAutoFit/>
          </a:bodyPr>
          <a:lstStyle/>
          <a:p>
            <a:pPr algn="ctr">
              <a:lnSpc>
                <a:spcPts val="866"/>
              </a:lnSpc>
            </a:pPr>
            <a:r>
              <a:rPr lang="en-US" sz="619">
                <a:solidFill>
                  <a:srgbClr val="679F87"/>
                </a:solidFill>
                <a:latin typeface="Open Sans Bold"/>
                <a:ea typeface="Open Sans Bold"/>
                <a:cs typeface="Open Sans Bold"/>
                <a:sym typeface="Open Sans Bold"/>
              </a:rPr>
              <a:t>Välkommen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0953">
            <a:off x="-607238" y="5258689"/>
            <a:ext cx="8461860" cy="5637714"/>
          </a:xfrm>
          <a:custGeom>
            <a:avLst/>
            <a:gdLst/>
            <a:ahLst/>
            <a:cxnLst/>
            <a:rect l="l" t="t" r="r" b="b"/>
            <a:pathLst>
              <a:path w="8461860" h="5637714">
                <a:moveTo>
                  <a:pt x="0" y="0"/>
                </a:moveTo>
                <a:lnTo>
                  <a:pt x="8461860" y="0"/>
                </a:lnTo>
                <a:lnTo>
                  <a:pt x="8461860" y="5637715"/>
                </a:lnTo>
                <a:lnTo>
                  <a:pt x="0" y="5637715"/>
                </a:lnTo>
                <a:lnTo>
                  <a:pt x="0" y="0"/>
                </a:lnTo>
                <a:close/>
              </a:path>
            </a:pathLst>
          </a:custGeom>
          <a:blipFill>
            <a:blip r:embed="rId2"/>
            <a:stretch>
              <a:fillRect/>
            </a:stretch>
          </a:blipFill>
        </p:spPr>
        <p:txBody>
          <a:bodyPr/>
          <a:lstStyle/>
          <a:p>
            <a:endParaRPr lang="sv-SE"/>
          </a:p>
        </p:txBody>
      </p:sp>
      <p:grpSp>
        <p:nvGrpSpPr>
          <p:cNvPr id="3" name="Group 3"/>
          <p:cNvGrpSpPr/>
          <p:nvPr/>
        </p:nvGrpSpPr>
        <p:grpSpPr>
          <a:xfrm>
            <a:off x="-2083505" y="0"/>
            <a:ext cx="2349661" cy="10866394"/>
            <a:chOff x="0" y="0"/>
            <a:chExt cx="3731919" cy="17258872"/>
          </a:xfrm>
        </p:grpSpPr>
        <p:sp>
          <p:nvSpPr>
            <p:cNvPr id="4" name="Freeform 4"/>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5" name="Freeform 5"/>
          <p:cNvSpPr/>
          <p:nvPr/>
        </p:nvSpPr>
        <p:spPr>
          <a:xfrm>
            <a:off x="1501605" y="2270637"/>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a:p>
        </p:txBody>
      </p:sp>
      <p:sp>
        <p:nvSpPr>
          <p:cNvPr id="6" name="TextBox 6"/>
          <p:cNvSpPr txBox="1"/>
          <p:nvPr/>
        </p:nvSpPr>
        <p:spPr>
          <a:xfrm>
            <a:off x="2439036" y="1142210"/>
            <a:ext cx="2647355" cy="738505"/>
          </a:xfrm>
          <a:prstGeom prst="rect">
            <a:avLst/>
          </a:prstGeom>
        </p:spPr>
        <p:txBody>
          <a:bodyPr lIns="0" tIns="0" rIns="0" bIns="0" rtlCol="0" anchor="t">
            <a:spAutoFit/>
          </a:bodyPr>
          <a:lstStyle/>
          <a:p>
            <a:pPr algn="ctr">
              <a:lnSpc>
                <a:spcPts val="6019"/>
              </a:lnSpc>
              <a:spcBef>
                <a:spcPct val="0"/>
              </a:spcBef>
            </a:pPr>
            <a:r>
              <a:rPr lang="en-US" sz="4299">
                <a:solidFill>
                  <a:srgbClr val="5A6B7D"/>
                </a:solidFill>
                <a:latin typeface="Source Serif Pro"/>
                <a:ea typeface="Source Serif Pro"/>
                <a:cs typeface="Source Serif Pro"/>
                <a:sym typeface="Source Serif Pro"/>
              </a:rPr>
              <a:t>GRUNDEN</a:t>
            </a:r>
          </a:p>
        </p:txBody>
      </p:sp>
      <p:sp>
        <p:nvSpPr>
          <p:cNvPr id="7" name="TextBox 7"/>
          <p:cNvSpPr txBox="1"/>
          <p:nvPr/>
        </p:nvSpPr>
        <p:spPr>
          <a:xfrm>
            <a:off x="996143" y="3745982"/>
            <a:ext cx="5533140" cy="3312160"/>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Din hjärna är en stor fettklump som är beroende av fettsyror. Utan dessa fettsyror kan vi få konsekvenser såsom; utbrändhet, hjärndimma, koncentrationssvårigheter, nedstämdhet, m.m. Det Balansoljan gör är att skapa normala hjärnfunktioner.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 </a:t>
            </a:r>
          </a:p>
          <a:p>
            <a:pPr algn="l">
              <a:lnSpc>
                <a:spcPts val="2239"/>
              </a:lnSpc>
            </a:pPr>
            <a:r>
              <a:rPr lang="en-US" sz="1599">
                <a:solidFill>
                  <a:srgbClr val="5A6B7D"/>
                </a:solidFill>
                <a:latin typeface="Glacial Indifference"/>
                <a:ea typeface="Glacial Indifference"/>
                <a:cs typeface="Glacial Indifference"/>
                <a:sym typeface="Glacial Indifference"/>
              </a:rPr>
              <a:t>Hela du är uppbyggd av celler. Det Balansoljan gör, det är att den förändrar ALLA cellerna. Den skapar förutsättningar för att din kropp ska börja fungera med normala funktioner och ha förmåga att gå mot en bättre hälsa.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spcBef>
                <a:spcPct val="0"/>
              </a:spcBef>
            </a:pPr>
            <a:endParaRPr lang="en-US" sz="1599">
              <a:solidFill>
                <a:srgbClr val="5A6B7D"/>
              </a:solidFill>
              <a:latin typeface="Glacial Indifference"/>
              <a:ea typeface="Glacial Indifference"/>
              <a:cs typeface="Glacial Indifference"/>
              <a:sym typeface="Glacial Indifference"/>
            </a:endParaRPr>
          </a:p>
        </p:txBody>
      </p:sp>
      <p:sp>
        <p:nvSpPr>
          <p:cNvPr id="8" name="TextBox 8"/>
          <p:cNvSpPr txBox="1"/>
          <p:nvPr/>
        </p:nvSpPr>
        <p:spPr>
          <a:xfrm>
            <a:off x="996143" y="3429900"/>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Bold"/>
                <a:ea typeface="Source Serif Pro Bold"/>
                <a:cs typeface="Source Serif Pro Bold"/>
                <a:sym typeface="Source Serif Pro Bold"/>
              </a:rPr>
              <a:t>MENTAL HÄLSA</a:t>
            </a:r>
          </a:p>
        </p:txBody>
      </p:sp>
      <p:sp>
        <p:nvSpPr>
          <p:cNvPr id="9" name="TextBox 9"/>
          <p:cNvSpPr txBox="1"/>
          <p:nvPr/>
        </p:nvSpPr>
        <p:spPr>
          <a:xfrm>
            <a:off x="996143" y="5207371"/>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Bold"/>
                <a:ea typeface="Source Serif Pro Bold"/>
                <a:cs typeface="Source Serif Pro Bold"/>
                <a:sym typeface="Source Serif Pro Bold"/>
              </a:rPr>
              <a:t>FYSISK HÄLSA</a:t>
            </a:r>
          </a:p>
        </p:txBody>
      </p:sp>
      <p:sp>
        <p:nvSpPr>
          <p:cNvPr id="10" name="TextBox 10"/>
          <p:cNvSpPr txBox="1"/>
          <p:nvPr/>
        </p:nvSpPr>
        <p:spPr>
          <a:xfrm>
            <a:off x="1326152" y="1852140"/>
            <a:ext cx="5142458" cy="297180"/>
          </a:xfrm>
          <a:prstGeom prst="rect">
            <a:avLst/>
          </a:prstGeom>
        </p:spPr>
        <p:txBody>
          <a:bodyPr lIns="0" tIns="0" rIns="0" bIns="0" rtlCol="0" anchor="t">
            <a:spAutoFit/>
          </a:bodyPr>
          <a:lstStyle/>
          <a:p>
            <a:pPr algn="ctr">
              <a:lnSpc>
                <a:spcPts val="2520"/>
              </a:lnSpc>
              <a:spcBef>
                <a:spcPct val="0"/>
              </a:spcBef>
            </a:pPr>
            <a:r>
              <a:rPr lang="en-US" sz="1800">
                <a:solidFill>
                  <a:srgbClr val="5A6B7D"/>
                </a:solidFill>
                <a:latin typeface="Source Serif Pro"/>
                <a:ea typeface="Source Serif Pro"/>
                <a:cs typeface="Source Serif Pro"/>
                <a:sym typeface="Source Serif Pro"/>
              </a:rPr>
              <a:t>VI MÅSTE BÖRJA MED ATT SKAPA RÄTT GRUND!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197025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1312759" y="7478564"/>
            <a:ext cx="4934482" cy="2808185"/>
          </a:xfrm>
          <a:custGeom>
            <a:avLst/>
            <a:gdLst/>
            <a:ahLst/>
            <a:cxnLst/>
            <a:rect l="l" t="t" r="r" b="b"/>
            <a:pathLst>
              <a:path w="4934482" h="2808185">
                <a:moveTo>
                  <a:pt x="0" y="0"/>
                </a:moveTo>
                <a:lnTo>
                  <a:pt x="4934482" y="0"/>
                </a:lnTo>
                <a:lnTo>
                  <a:pt x="4934482" y="2808185"/>
                </a:lnTo>
                <a:lnTo>
                  <a:pt x="0" y="2808185"/>
                </a:lnTo>
                <a:lnTo>
                  <a:pt x="0" y="0"/>
                </a:lnTo>
                <a:close/>
              </a:path>
            </a:pathLst>
          </a:custGeom>
          <a:blipFill>
            <a:blip r:embed="rId4"/>
            <a:stretch>
              <a:fillRect t="-31145" b="-17875"/>
            </a:stretch>
          </a:blipFill>
        </p:spPr>
        <p:txBody>
          <a:bodyPr/>
          <a:lstStyle/>
          <a:p>
            <a:endParaRPr lang="sv-SE"/>
          </a:p>
        </p:txBody>
      </p:sp>
      <p:sp>
        <p:nvSpPr>
          <p:cNvPr id="6" name="TextBox 6"/>
          <p:cNvSpPr txBox="1"/>
          <p:nvPr/>
        </p:nvSpPr>
        <p:spPr>
          <a:xfrm>
            <a:off x="996143" y="3209458"/>
            <a:ext cx="5533140" cy="3864610"/>
          </a:xfrm>
          <a:prstGeom prst="rect">
            <a:avLst/>
          </a:prstGeom>
        </p:spPr>
        <p:txBody>
          <a:bodyPr lIns="0" tIns="0" rIns="0" bIns="0" rtlCol="0" anchor="t">
            <a:spAutoFit/>
          </a:bodyPr>
          <a:lstStyle/>
          <a:p>
            <a:pPr algn="just">
              <a:lnSpc>
                <a:spcPts val="2239"/>
              </a:lnSpc>
            </a:pPr>
            <a:r>
              <a:rPr lang="en-US" sz="1599">
                <a:solidFill>
                  <a:srgbClr val="5A6B7D"/>
                </a:solidFill>
                <a:latin typeface="Glacial Indifference"/>
                <a:ea typeface="Glacial Indifference"/>
                <a:cs typeface="Glacial Indifference"/>
                <a:sym typeface="Glacial Indifference"/>
              </a:rPr>
              <a:t>Tillsammans med Balansoljan kan du köpa före- och eftertest. Du kommer att se hur du mår i kropp och hjärna innan du börjar och sen återigen efter 120 dagars användning. Du kommer att svart på vitt få se hur oljan påverkar din kropp och hjärna.</a:t>
            </a:r>
          </a:p>
          <a:p>
            <a:pPr algn="just">
              <a:lnSpc>
                <a:spcPts val="2239"/>
              </a:lnSpc>
            </a:pPr>
            <a:endParaRPr lang="en-US" sz="1599">
              <a:solidFill>
                <a:srgbClr val="5A6B7D"/>
              </a:solidFill>
              <a:latin typeface="Glacial Indifference"/>
              <a:ea typeface="Glacial Indifference"/>
              <a:cs typeface="Glacial Indifference"/>
              <a:sym typeface="Glacial Indifference"/>
            </a:endParaRPr>
          </a:p>
          <a:p>
            <a:pPr algn="just">
              <a:lnSpc>
                <a:spcPts val="2239"/>
              </a:lnSpc>
            </a:pPr>
            <a:endParaRPr lang="en-US" sz="1599">
              <a:solidFill>
                <a:srgbClr val="5A6B7D"/>
              </a:solidFill>
              <a:latin typeface="Glacial Indifference"/>
              <a:ea typeface="Glacial Indifference"/>
              <a:cs typeface="Glacial Indifference"/>
              <a:sym typeface="Glacial Indifference"/>
            </a:endParaRPr>
          </a:p>
          <a:p>
            <a:pPr algn="just">
              <a:lnSpc>
                <a:spcPts val="2239"/>
              </a:lnSpc>
            </a:pPr>
            <a:endParaRPr lang="en-US" sz="1599">
              <a:solidFill>
                <a:srgbClr val="5A6B7D"/>
              </a:solidFill>
              <a:latin typeface="Glacial Indifference"/>
              <a:ea typeface="Glacial Indifference"/>
              <a:cs typeface="Glacial Indifference"/>
              <a:sym typeface="Glacial Indifference"/>
            </a:endParaRPr>
          </a:p>
          <a:p>
            <a:pPr algn="just">
              <a:lnSpc>
                <a:spcPts val="2239"/>
              </a:lnSpc>
            </a:pPr>
            <a:endParaRPr lang="en-US" sz="1599">
              <a:solidFill>
                <a:srgbClr val="5A6B7D"/>
              </a:solidFill>
              <a:latin typeface="Glacial Indifference"/>
              <a:ea typeface="Glacial Indifference"/>
              <a:cs typeface="Glacial Indifference"/>
              <a:sym typeface="Glacial Indifference"/>
            </a:endParaRPr>
          </a:p>
          <a:p>
            <a:pPr algn="just">
              <a:lnSpc>
                <a:spcPts val="2239"/>
              </a:lnSpc>
            </a:pPr>
            <a:endParaRPr lang="en-US" sz="1599">
              <a:solidFill>
                <a:srgbClr val="5A6B7D"/>
              </a:solidFill>
              <a:latin typeface="Glacial Indifference"/>
              <a:ea typeface="Glacial Indifference"/>
              <a:cs typeface="Glacial Indifference"/>
              <a:sym typeface="Glacial Indifference"/>
            </a:endParaRPr>
          </a:p>
          <a:p>
            <a:pPr algn="just">
              <a:lnSpc>
                <a:spcPts val="2239"/>
              </a:lnSpc>
            </a:pPr>
            <a:endParaRPr lang="en-US" sz="1599">
              <a:solidFill>
                <a:srgbClr val="5A6B7D"/>
              </a:solidFill>
              <a:latin typeface="Glacial Indifference"/>
              <a:ea typeface="Glacial Indifference"/>
              <a:cs typeface="Glacial Indifference"/>
              <a:sym typeface="Glacial Indifference"/>
            </a:endParaRPr>
          </a:p>
          <a:p>
            <a:pPr algn="just">
              <a:lnSpc>
                <a:spcPts val="2239"/>
              </a:lnSpc>
              <a:spcBef>
                <a:spcPct val="0"/>
              </a:spcBef>
            </a:pPr>
            <a:r>
              <a:rPr lang="en-US" sz="1599">
                <a:solidFill>
                  <a:srgbClr val="5A6B7D"/>
                </a:solidFill>
                <a:latin typeface="Glacial Indifference"/>
                <a:ea typeface="Glacial Indifference"/>
                <a:cs typeface="Glacial Indifference"/>
                <a:sym typeface="Glacial Indifference"/>
              </a:rPr>
              <a:t>Visst är det coolt att Zinzino är världsledande! Det som är mindre roligt är att testresultaten visar att 95% av oss ligger i obalans, trots att många av oss redan äter annan omega3. Kvalitén på det som finns på marknaden är ofta väldigt låg. </a:t>
            </a:r>
          </a:p>
        </p:txBody>
      </p:sp>
      <p:sp>
        <p:nvSpPr>
          <p:cNvPr id="7" name="TextBox 7"/>
          <p:cNvSpPr txBox="1"/>
          <p:nvPr/>
        </p:nvSpPr>
        <p:spPr>
          <a:xfrm>
            <a:off x="2406517" y="1142210"/>
            <a:ext cx="2712393" cy="738505"/>
          </a:xfrm>
          <a:prstGeom prst="rect">
            <a:avLst/>
          </a:prstGeom>
        </p:spPr>
        <p:txBody>
          <a:bodyPr lIns="0" tIns="0" rIns="0" bIns="0" rtlCol="0" anchor="t">
            <a:spAutoFit/>
          </a:bodyPr>
          <a:lstStyle/>
          <a:p>
            <a:pPr algn="ctr">
              <a:lnSpc>
                <a:spcPts val="6019"/>
              </a:lnSpc>
              <a:spcBef>
                <a:spcPct val="0"/>
              </a:spcBef>
            </a:pPr>
            <a:r>
              <a:rPr lang="en-US" sz="4299">
                <a:solidFill>
                  <a:srgbClr val="5A6B7D"/>
                </a:solidFill>
                <a:latin typeface="Source Serif Pro"/>
                <a:ea typeface="Source Serif Pro"/>
                <a:cs typeface="Source Serif Pro"/>
                <a:sym typeface="Source Serif Pro"/>
              </a:rPr>
              <a:t>BLODTEST</a:t>
            </a:r>
          </a:p>
        </p:txBody>
      </p:sp>
      <p:sp>
        <p:nvSpPr>
          <p:cNvPr id="8" name="TextBox 8"/>
          <p:cNvSpPr txBox="1"/>
          <p:nvPr/>
        </p:nvSpPr>
        <p:spPr>
          <a:xfrm>
            <a:off x="996143" y="3033817"/>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VI TESTAR, VI GISSAR INTE</a:t>
            </a:r>
          </a:p>
        </p:txBody>
      </p:sp>
      <p:sp>
        <p:nvSpPr>
          <p:cNvPr id="9" name="TextBox 9"/>
          <p:cNvSpPr txBox="1"/>
          <p:nvPr/>
        </p:nvSpPr>
        <p:spPr>
          <a:xfrm>
            <a:off x="996143" y="5773080"/>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VÄRLDENS STÖRSTA BLODBANK</a:t>
            </a:r>
          </a:p>
        </p:txBody>
      </p:sp>
      <p:sp>
        <p:nvSpPr>
          <p:cNvPr id="10" name="TextBox 10"/>
          <p:cNvSpPr txBox="1"/>
          <p:nvPr/>
        </p:nvSpPr>
        <p:spPr>
          <a:xfrm>
            <a:off x="996143" y="4668950"/>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Bold"/>
                <a:ea typeface="Source Serif Pro Bold"/>
                <a:cs typeface="Source Serif Pro Bold"/>
                <a:sym typeface="Source Serif Pro Bold"/>
              </a:rPr>
              <a:t>PENGARNA TILLBAKA</a:t>
            </a:r>
          </a:p>
        </p:txBody>
      </p:sp>
      <p:sp>
        <p:nvSpPr>
          <p:cNvPr id="11" name="TextBox 11"/>
          <p:cNvSpPr txBox="1"/>
          <p:nvPr/>
        </p:nvSpPr>
        <p:spPr>
          <a:xfrm>
            <a:off x="1013430" y="4883287"/>
            <a:ext cx="5533140" cy="549910"/>
          </a:xfrm>
          <a:prstGeom prst="rect">
            <a:avLst/>
          </a:prstGeom>
        </p:spPr>
        <p:txBody>
          <a:bodyPr lIns="0" tIns="0" rIns="0" bIns="0" rtlCol="0" anchor="t">
            <a:spAutoFit/>
          </a:bodyPr>
          <a:lstStyle/>
          <a:p>
            <a:pPr algn="just">
              <a:lnSpc>
                <a:spcPts val="2239"/>
              </a:lnSpc>
              <a:spcBef>
                <a:spcPct val="0"/>
              </a:spcBef>
            </a:pPr>
            <a:r>
              <a:rPr lang="en-US" sz="1599">
                <a:solidFill>
                  <a:srgbClr val="5A6B7D"/>
                </a:solidFill>
                <a:latin typeface="Glacial Indifference"/>
                <a:ea typeface="Glacial Indifference"/>
                <a:cs typeface="Glacial Indifference"/>
                <a:sym typeface="Glacial Indifference"/>
              </a:rPr>
              <a:t>Visar första testet att du är i balans? Då kan du skicka tillbaka produkterna och få pengarna tillbaka.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6156" y="0"/>
            <a:ext cx="7293844" cy="11955786"/>
          </a:xfrm>
          <a:custGeom>
            <a:avLst/>
            <a:gdLst/>
            <a:ahLst/>
            <a:cxnLst/>
            <a:rect l="l" t="t" r="r" b="b"/>
            <a:pathLst>
              <a:path w="7293844" h="11955786">
                <a:moveTo>
                  <a:pt x="0" y="0"/>
                </a:moveTo>
                <a:lnTo>
                  <a:pt x="7293844" y="0"/>
                </a:lnTo>
                <a:lnTo>
                  <a:pt x="7293844" y="11955786"/>
                </a:lnTo>
                <a:lnTo>
                  <a:pt x="0" y="11955786"/>
                </a:lnTo>
                <a:lnTo>
                  <a:pt x="0" y="0"/>
                </a:lnTo>
                <a:close/>
              </a:path>
            </a:pathLst>
          </a:custGeom>
          <a:blipFill>
            <a:blip r:embed="rId2"/>
            <a:stretch>
              <a:fillRect l="-29370" t="-927" r="-2978"/>
            </a:stretch>
          </a:blipFill>
        </p:spPr>
        <p:txBody>
          <a:bodyPr/>
          <a:lstStyle/>
          <a:p>
            <a:endParaRPr lang="sv-SE"/>
          </a:p>
        </p:txBody>
      </p:sp>
      <p:sp>
        <p:nvSpPr>
          <p:cNvPr id="3" name="Freeform 3"/>
          <p:cNvSpPr/>
          <p:nvPr/>
        </p:nvSpPr>
        <p:spPr>
          <a:xfrm>
            <a:off x="266156" y="1227935"/>
            <a:ext cx="7293844" cy="11955786"/>
          </a:xfrm>
          <a:custGeom>
            <a:avLst/>
            <a:gdLst/>
            <a:ahLst/>
            <a:cxnLst/>
            <a:rect l="l" t="t" r="r" b="b"/>
            <a:pathLst>
              <a:path w="7293844" h="11955786">
                <a:moveTo>
                  <a:pt x="0" y="0"/>
                </a:moveTo>
                <a:lnTo>
                  <a:pt x="7293844" y="0"/>
                </a:lnTo>
                <a:lnTo>
                  <a:pt x="7293844" y="11955786"/>
                </a:lnTo>
                <a:lnTo>
                  <a:pt x="0" y="11955786"/>
                </a:lnTo>
                <a:lnTo>
                  <a:pt x="0" y="0"/>
                </a:lnTo>
                <a:close/>
              </a:path>
            </a:pathLst>
          </a:custGeom>
          <a:blipFill>
            <a:blip r:embed="rId2"/>
            <a:stretch>
              <a:fillRect l="-29370" t="-927" r="-2978"/>
            </a:stretch>
          </a:blipFill>
        </p:spPr>
        <p:txBody>
          <a:bodyPr/>
          <a:lstStyle/>
          <a:p>
            <a:endParaRPr lang="sv-SE"/>
          </a:p>
        </p:txBody>
      </p:sp>
      <p:sp>
        <p:nvSpPr>
          <p:cNvPr id="4" name="Freeform 4"/>
          <p:cNvSpPr/>
          <p:nvPr/>
        </p:nvSpPr>
        <p:spPr>
          <a:xfrm>
            <a:off x="1501605" y="2034184"/>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a:p>
        </p:txBody>
      </p:sp>
      <p:grpSp>
        <p:nvGrpSpPr>
          <p:cNvPr id="5" name="Group 5"/>
          <p:cNvGrpSpPr/>
          <p:nvPr/>
        </p:nvGrpSpPr>
        <p:grpSpPr>
          <a:xfrm>
            <a:off x="-2083505" y="0"/>
            <a:ext cx="2349661" cy="10866394"/>
            <a:chOff x="0" y="0"/>
            <a:chExt cx="3731919" cy="17258872"/>
          </a:xfrm>
        </p:grpSpPr>
        <p:sp>
          <p:nvSpPr>
            <p:cNvPr id="6" name="Freeform 6"/>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7" name="TextBox 7"/>
          <p:cNvSpPr txBox="1"/>
          <p:nvPr/>
        </p:nvSpPr>
        <p:spPr>
          <a:xfrm>
            <a:off x="1792452" y="1142210"/>
            <a:ext cx="3940522" cy="738505"/>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Source Serif Pro"/>
                <a:ea typeface="Source Serif Pro"/>
                <a:cs typeface="Source Serif Pro"/>
                <a:sym typeface="Source Serif Pro"/>
              </a:rPr>
              <a:t>MIRAKELOLJA?</a:t>
            </a:r>
          </a:p>
        </p:txBody>
      </p:sp>
      <p:sp>
        <p:nvSpPr>
          <p:cNvPr id="8" name="TextBox 8"/>
          <p:cNvSpPr txBox="1"/>
          <p:nvPr/>
        </p:nvSpPr>
        <p:spPr>
          <a:xfrm>
            <a:off x="1792452" y="2921731"/>
            <a:ext cx="5011548" cy="813816"/>
          </a:xfrm>
          <a:prstGeom prst="rect">
            <a:avLst/>
          </a:prstGeom>
        </p:spPr>
        <p:txBody>
          <a:bodyPr lIns="0" tIns="0" rIns="0" bIns="0" rtlCol="0" anchor="t">
            <a:spAutoFit/>
          </a:bodyPr>
          <a:lstStyle/>
          <a:p>
            <a:pPr algn="l">
              <a:lnSpc>
                <a:spcPts val="1602"/>
              </a:lnSpc>
            </a:pPr>
            <a:r>
              <a:rPr lang="en-US" sz="1800">
                <a:solidFill>
                  <a:srgbClr val="FFFFFF"/>
                </a:solidFill>
                <a:latin typeface="Source Serif Pro"/>
                <a:ea typeface="Source Serif Pro"/>
                <a:cs typeface="Source Serif Pro"/>
                <a:sym typeface="Source Serif Pro"/>
              </a:rPr>
              <a:t>NEJ, INTE ALLS, men...</a:t>
            </a:r>
          </a:p>
          <a:p>
            <a:pPr algn="l">
              <a:lnSpc>
                <a:spcPts val="1602"/>
              </a:lnSpc>
            </a:pPr>
            <a:endParaRPr lang="en-US" sz="1800">
              <a:solidFill>
                <a:srgbClr val="FFFFFF"/>
              </a:solidFill>
              <a:latin typeface="Source Serif Pro"/>
              <a:ea typeface="Source Serif Pro"/>
              <a:cs typeface="Source Serif Pro"/>
              <a:sym typeface="Source Serif Pro"/>
            </a:endParaRPr>
          </a:p>
          <a:p>
            <a:pPr marL="0" lvl="1" indent="0" algn="l">
              <a:lnSpc>
                <a:spcPts val="1602"/>
              </a:lnSpc>
            </a:pPr>
            <a:r>
              <a:rPr lang="en-US" sz="1800">
                <a:solidFill>
                  <a:srgbClr val="FFFFFF"/>
                </a:solidFill>
                <a:latin typeface="Source Serif Pro"/>
                <a:ea typeface="Source Serif Pro"/>
                <a:cs typeface="Source Serif Pro"/>
                <a:sym typeface="Source Serif Pro"/>
              </a:rPr>
              <a:t>...om det är en saknad pusselbit för dina celler och hjärna, då kan det ske stora förändringar!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197025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TextBox 5"/>
          <p:cNvSpPr txBox="1"/>
          <p:nvPr/>
        </p:nvSpPr>
        <p:spPr>
          <a:xfrm>
            <a:off x="996143" y="3322434"/>
            <a:ext cx="5533140" cy="4693285"/>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Det är av vikt att du väljer en högkvalitativ och långtidsverk-ande omega3.</a:t>
            </a:r>
            <a:r>
              <a:rPr lang="en-US" sz="1599">
                <a:solidFill>
                  <a:srgbClr val="5A6B7D"/>
                </a:solidFill>
                <a:latin typeface="Glacial Indifference Bold"/>
                <a:ea typeface="Glacial Indifference Bold"/>
                <a:cs typeface="Glacial Indifference Bold"/>
                <a:sym typeface="Glacial Indifference Bold"/>
              </a:rPr>
              <a:t> Endast det bästa är gott nog för mig</a:t>
            </a:r>
            <a:r>
              <a:rPr lang="en-US" sz="1599">
                <a:solidFill>
                  <a:srgbClr val="5A6B7D"/>
                </a:solidFill>
                <a:latin typeface="Glacial Indifference"/>
                <a:ea typeface="Glacial Indifference"/>
                <a:cs typeface="Glacial Indifference"/>
                <a:sym typeface="Glacial Indifference"/>
              </a:rPr>
              <a:t>, så jag har valt att arbeta med Balansoljan. Den har en långtidsverkan på över 35 timmar, vilket är långt bättre än de flesta andra märken. Detta är en mycket effektiv omega3 som hjälper celler och hjärna till normala funktioner.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En olja måste hålla MÅNGA timmar för att den sak få tid på sig att utföra sitt arbete i våra celler.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Bold"/>
                <a:ea typeface="Glacial Indifference Bold"/>
                <a:cs typeface="Glacial Indifference Bold"/>
                <a:sym typeface="Glacial Indifference Bold"/>
              </a:rPr>
              <a:t>Oljan gör bla cellmembranen elastiska, så att näring kan komma in och slaggprodukter komma ut ur cellerna. Hjälper bl.a. muskler, leder, hjärta, kärl, hud, hår, organ, mental hälsa.</a:t>
            </a:r>
          </a:p>
          <a:p>
            <a:pPr algn="l">
              <a:lnSpc>
                <a:spcPts val="2239"/>
              </a:lnSpc>
              <a:spcBef>
                <a:spcPct val="0"/>
              </a:spcBef>
            </a:pPr>
            <a:r>
              <a:rPr lang="en-US" sz="1599">
                <a:solidFill>
                  <a:srgbClr val="5A6B7D"/>
                </a:solidFill>
                <a:latin typeface="Glacial Indifference"/>
                <a:ea typeface="Glacial Indifference"/>
                <a:cs typeface="Glacial Indifference"/>
                <a:sym typeface="Glacial Indifference"/>
              </a:rPr>
              <a:t>Oljan är ingen mirakelolja som tar bort allt som är jobbigt i kroppen, men det är en jätteviktig pusselbit, som kan göra stor skillnad för din hjärna och kropp.</a:t>
            </a:r>
          </a:p>
        </p:txBody>
      </p:sp>
      <p:sp>
        <p:nvSpPr>
          <p:cNvPr id="6" name="Freeform 6"/>
          <p:cNvSpPr/>
          <p:nvPr/>
        </p:nvSpPr>
        <p:spPr>
          <a:xfrm>
            <a:off x="717308" y="8054156"/>
            <a:ext cx="6086692" cy="2637844"/>
          </a:xfrm>
          <a:custGeom>
            <a:avLst/>
            <a:gdLst/>
            <a:ahLst/>
            <a:cxnLst/>
            <a:rect l="l" t="t" r="r" b="b"/>
            <a:pathLst>
              <a:path w="6086692" h="2637844">
                <a:moveTo>
                  <a:pt x="0" y="0"/>
                </a:moveTo>
                <a:lnTo>
                  <a:pt x="6086692" y="0"/>
                </a:lnTo>
                <a:lnTo>
                  <a:pt x="6086692" y="2637844"/>
                </a:lnTo>
                <a:lnTo>
                  <a:pt x="0" y="2637844"/>
                </a:lnTo>
                <a:lnTo>
                  <a:pt x="0" y="0"/>
                </a:lnTo>
                <a:close/>
              </a:path>
            </a:pathLst>
          </a:custGeom>
          <a:blipFill>
            <a:blip r:embed="rId4"/>
            <a:stretch>
              <a:fillRect t="-29348"/>
            </a:stretch>
          </a:blipFill>
        </p:spPr>
        <p:txBody>
          <a:bodyPr/>
          <a:lstStyle/>
          <a:p>
            <a:endParaRPr lang="sv-SE"/>
          </a:p>
        </p:txBody>
      </p:sp>
      <p:sp>
        <p:nvSpPr>
          <p:cNvPr id="7" name="TextBox 7"/>
          <p:cNvSpPr txBox="1"/>
          <p:nvPr/>
        </p:nvSpPr>
        <p:spPr>
          <a:xfrm>
            <a:off x="2085420" y="1142210"/>
            <a:ext cx="3354586" cy="738505"/>
          </a:xfrm>
          <a:prstGeom prst="rect">
            <a:avLst/>
          </a:prstGeom>
        </p:spPr>
        <p:txBody>
          <a:bodyPr lIns="0" tIns="0" rIns="0" bIns="0" rtlCol="0" anchor="t">
            <a:spAutoFit/>
          </a:bodyPr>
          <a:lstStyle/>
          <a:p>
            <a:pPr algn="ctr">
              <a:lnSpc>
                <a:spcPts val="6019"/>
              </a:lnSpc>
              <a:spcBef>
                <a:spcPct val="0"/>
              </a:spcBef>
            </a:pPr>
            <a:r>
              <a:rPr lang="en-US" sz="4299">
                <a:solidFill>
                  <a:srgbClr val="5A6B7D"/>
                </a:solidFill>
                <a:latin typeface="Source Serif Pro"/>
                <a:ea typeface="Source Serif Pro"/>
                <a:cs typeface="Source Serif Pro"/>
                <a:sym typeface="Source Serif Pro"/>
              </a:rPr>
              <a:t>BALANSOLJA</a:t>
            </a:r>
          </a:p>
        </p:txBody>
      </p:sp>
      <p:sp>
        <p:nvSpPr>
          <p:cNvPr id="8" name="TextBox 8"/>
          <p:cNvSpPr txBox="1"/>
          <p:nvPr/>
        </p:nvSpPr>
        <p:spPr>
          <a:xfrm>
            <a:off x="996143" y="3033817"/>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OLJA FÖR BÄTTRE CELLFUNKTION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197025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TextBox 5"/>
          <p:cNvSpPr txBox="1"/>
          <p:nvPr/>
        </p:nvSpPr>
        <p:spPr>
          <a:xfrm>
            <a:off x="996143" y="3322434"/>
            <a:ext cx="5533140" cy="4140835"/>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Vi behöver både omega6 och omega3 för att våra kroppar, och vår hjärna, ska må bra. Det tråkiga idag, är att vi får i oss på tok för mycket omega6 pga hur dagens mat framställs.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Detta gör att vi får stor obalans och vid obalans, då slutar våra kroppar att fungera på ett friskt och normalt sätt.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Det vi behöver göra är att fylla på med omega3 för att balansen ska återställas. De flesta skulle även må bra av att lägga om sin kost, men det är svårt att äta sig till en balans i och med att maten ser ut som den gör idag.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spcBef>
                <a:spcPct val="0"/>
              </a:spcBef>
            </a:pPr>
            <a:r>
              <a:rPr lang="en-US" sz="1599">
                <a:solidFill>
                  <a:srgbClr val="5A6B7D"/>
                </a:solidFill>
                <a:latin typeface="Glacial Indifference"/>
                <a:ea typeface="Glacial Indifference"/>
                <a:cs typeface="Glacial Indifference"/>
                <a:sym typeface="Glacial Indifference"/>
              </a:rPr>
              <a:t>Ett enkelt och ett mer kostnadseffektivt sätt, är att tillsätta något som man tar en gång om dagen - en högkvalitativ och långtidsverkande omega3 - Balansoljan.</a:t>
            </a:r>
          </a:p>
        </p:txBody>
      </p:sp>
      <p:sp>
        <p:nvSpPr>
          <p:cNvPr id="6" name="Freeform 6"/>
          <p:cNvSpPr/>
          <p:nvPr/>
        </p:nvSpPr>
        <p:spPr>
          <a:xfrm>
            <a:off x="444591" y="7757044"/>
            <a:ext cx="6905616" cy="2589088"/>
          </a:xfrm>
          <a:custGeom>
            <a:avLst/>
            <a:gdLst/>
            <a:ahLst/>
            <a:cxnLst/>
            <a:rect l="l" t="t" r="r" b="b"/>
            <a:pathLst>
              <a:path w="6905616" h="2589088">
                <a:moveTo>
                  <a:pt x="0" y="0"/>
                </a:moveTo>
                <a:lnTo>
                  <a:pt x="6905616" y="0"/>
                </a:lnTo>
                <a:lnTo>
                  <a:pt x="6905616" y="2589087"/>
                </a:lnTo>
                <a:lnTo>
                  <a:pt x="0" y="2589087"/>
                </a:lnTo>
                <a:lnTo>
                  <a:pt x="0" y="0"/>
                </a:lnTo>
                <a:close/>
              </a:path>
            </a:pathLst>
          </a:custGeom>
          <a:blipFill>
            <a:blip r:embed="rId4"/>
            <a:stretch>
              <a:fillRect t="-27245" b="-20001"/>
            </a:stretch>
          </a:blipFill>
        </p:spPr>
        <p:txBody>
          <a:bodyPr/>
          <a:lstStyle/>
          <a:p>
            <a:endParaRPr lang="sv-SE"/>
          </a:p>
        </p:txBody>
      </p:sp>
      <p:sp>
        <p:nvSpPr>
          <p:cNvPr id="7" name="TextBox 7"/>
          <p:cNvSpPr txBox="1"/>
          <p:nvPr/>
        </p:nvSpPr>
        <p:spPr>
          <a:xfrm>
            <a:off x="1341428" y="1142210"/>
            <a:ext cx="4842570" cy="738505"/>
          </a:xfrm>
          <a:prstGeom prst="rect">
            <a:avLst/>
          </a:prstGeom>
        </p:spPr>
        <p:txBody>
          <a:bodyPr lIns="0" tIns="0" rIns="0" bIns="0" rtlCol="0" anchor="t">
            <a:spAutoFit/>
          </a:bodyPr>
          <a:lstStyle/>
          <a:p>
            <a:pPr algn="ctr">
              <a:lnSpc>
                <a:spcPts val="6019"/>
              </a:lnSpc>
              <a:spcBef>
                <a:spcPct val="0"/>
              </a:spcBef>
            </a:pPr>
            <a:r>
              <a:rPr lang="en-US" sz="4299">
                <a:solidFill>
                  <a:srgbClr val="5A6B7D"/>
                </a:solidFill>
                <a:latin typeface="Source Serif Pro"/>
                <a:ea typeface="Source Serif Pro"/>
                <a:cs typeface="Source Serif Pro"/>
                <a:sym typeface="Source Serif Pro"/>
              </a:rPr>
              <a:t>VARFÖR OMEGA 3?</a:t>
            </a:r>
          </a:p>
        </p:txBody>
      </p:sp>
      <p:sp>
        <p:nvSpPr>
          <p:cNvPr id="8" name="TextBox 8"/>
          <p:cNvSpPr txBox="1"/>
          <p:nvPr/>
        </p:nvSpPr>
        <p:spPr>
          <a:xfrm>
            <a:off x="996143" y="2800240"/>
            <a:ext cx="5449916" cy="413766"/>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VI MÅSTE HA BALANS MELLAN OMEGA3 OCH OMEGA6 FÖR ATT MÅ BRA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197025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Freeform 5"/>
          <p:cNvSpPr/>
          <p:nvPr/>
        </p:nvSpPr>
        <p:spPr>
          <a:xfrm>
            <a:off x="996143" y="7389697"/>
            <a:ext cx="5790570" cy="3044202"/>
          </a:xfrm>
          <a:custGeom>
            <a:avLst/>
            <a:gdLst/>
            <a:ahLst/>
            <a:cxnLst/>
            <a:rect l="l" t="t" r="r" b="b"/>
            <a:pathLst>
              <a:path w="5790570" h="3044202">
                <a:moveTo>
                  <a:pt x="0" y="0"/>
                </a:moveTo>
                <a:lnTo>
                  <a:pt x="5790570" y="0"/>
                </a:lnTo>
                <a:lnTo>
                  <a:pt x="5790570" y="3044202"/>
                </a:lnTo>
                <a:lnTo>
                  <a:pt x="0" y="3044202"/>
                </a:lnTo>
                <a:lnTo>
                  <a:pt x="0" y="0"/>
                </a:lnTo>
                <a:close/>
              </a:path>
            </a:pathLst>
          </a:custGeom>
          <a:blipFill>
            <a:blip r:embed="rId4"/>
            <a:stretch>
              <a:fillRect t="-73774" b="-22249"/>
            </a:stretch>
          </a:blipFill>
        </p:spPr>
        <p:txBody>
          <a:bodyPr/>
          <a:lstStyle/>
          <a:p>
            <a:endParaRPr lang="sv-SE"/>
          </a:p>
        </p:txBody>
      </p:sp>
      <p:sp>
        <p:nvSpPr>
          <p:cNvPr id="6" name="TextBox 6"/>
          <p:cNvSpPr txBox="1"/>
          <p:nvPr/>
        </p:nvSpPr>
        <p:spPr>
          <a:xfrm>
            <a:off x="996143" y="3322434"/>
            <a:ext cx="5533140" cy="3864610"/>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Det jag rekommenderar är att köpa startkit med prenumeration, men du kan även köpa styckevis eller storpack. De paket jag sätter ihop är alltid med prenumeration, då jag ser att det ofta är den bästa lösningen för mina kunder. Säg till om du önskar det på annat sätt. </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r>
              <a:rPr lang="en-US" sz="1599">
                <a:solidFill>
                  <a:srgbClr val="5A6B7D"/>
                </a:solidFill>
                <a:latin typeface="Glacial Indifference"/>
                <a:ea typeface="Glacial Indifference"/>
                <a:cs typeface="Glacial Indifference"/>
                <a:sym typeface="Glacial Indifference"/>
              </a:rPr>
              <a:t>Börja ALLTID med Balansoljan, den skapar grunden. Jag säljer inga andra produkter om du inte tar oljan, det vore att lura dig på dina pengar och de goda effekterna. </a:t>
            </a:r>
          </a:p>
          <a:p>
            <a:pPr algn="l">
              <a:lnSpc>
                <a:spcPts val="2239"/>
              </a:lnSpc>
              <a:spcBef>
                <a:spcPct val="0"/>
              </a:spcBef>
            </a:pPr>
            <a:r>
              <a:rPr lang="en-US" sz="1599">
                <a:solidFill>
                  <a:srgbClr val="5A6B7D"/>
                </a:solidFill>
                <a:latin typeface="Glacial Indifference"/>
                <a:ea typeface="Glacial Indifference"/>
                <a:cs typeface="Glacial Indifference"/>
                <a:sym typeface="Glacial Indifference"/>
              </a:rPr>
              <a:t>Paketen jag plockat ihop är med olika antal produkter, beroende på vad du har för behov och möjligheter. Självklart skapar helhet det bästa för dig, men huvudsaken att du lägger grunden med Balansoljan.</a:t>
            </a:r>
          </a:p>
        </p:txBody>
      </p:sp>
      <p:sp>
        <p:nvSpPr>
          <p:cNvPr id="7" name="TextBox 7"/>
          <p:cNvSpPr txBox="1"/>
          <p:nvPr/>
        </p:nvSpPr>
        <p:spPr>
          <a:xfrm>
            <a:off x="1052553" y="1142210"/>
            <a:ext cx="5420320" cy="738505"/>
          </a:xfrm>
          <a:prstGeom prst="rect">
            <a:avLst/>
          </a:prstGeom>
        </p:spPr>
        <p:txBody>
          <a:bodyPr lIns="0" tIns="0" rIns="0" bIns="0" rtlCol="0" anchor="t">
            <a:spAutoFit/>
          </a:bodyPr>
          <a:lstStyle/>
          <a:p>
            <a:pPr algn="ctr">
              <a:lnSpc>
                <a:spcPts val="6019"/>
              </a:lnSpc>
              <a:spcBef>
                <a:spcPct val="0"/>
              </a:spcBef>
            </a:pPr>
            <a:r>
              <a:rPr lang="en-US" sz="4299">
                <a:solidFill>
                  <a:srgbClr val="5A6B7D"/>
                </a:solidFill>
                <a:latin typeface="Source Serif Pro"/>
                <a:ea typeface="Source Serif Pro"/>
                <a:cs typeface="Source Serif Pro"/>
                <a:sym typeface="Source Serif Pro"/>
              </a:rPr>
              <a:t>SÅ HÄR FUNKAR DET</a:t>
            </a:r>
          </a:p>
        </p:txBody>
      </p:sp>
      <p:sp>
        <p:nvSpPr>
          <p:cNvPr id="8" name="TextBox 8"/>
          <p:cNvSpPr txBox="1"/>
          <p:nvPr/>
        </p:nvSpPr>
        <p:spPr>
          <a:xfrm>
            <a:off x="1013430" y="3044245"/>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BESTÄLL PÅ DET SÄTT SOM PASSAR DIG</a:t>
            </a:r>
          </a:p>
        </p:txBody>
      </p:sp>
      <p:sp>
        <p:nvSpPr>
          <p:cNvPr id="9" name="TextBox 9"/>
          <p:cNvSpPr txBox="1"/>
          <p:nvPr/>
        </p:nvSpPr>
        <p:spPr>
          <a:xfrm>
            <a:off x="996143" y="5015114"/>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LÄGG GRUNDEN ELLER SKAPA HELHETSLÖSNING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083505" y="0"/>
            <a:ext cx="2349661" cy="10866394"/>
            <a:chOff x="0" y="0"/>
            <a:chExt cx="3731919" cy="17258872"/>
          </a:xfrm>
        </p:grpSpPr>
        <p:sp>
          <p:nvSpPr>
            <p:cNvPr id="3" name="Freeform 3"/>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4" name="Freeform 4"/>
          <p:cNvSpPr/>
          <p:nvPr/>
        </p:nvSpPr>
        <p:spPr>
          <a:xfrm>
            <a:off x="1484318" y="1970250"/>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sv-SE"/>
          </a:p>
        </p:txBody>
      </p:sp>
      <p:sp>
        <p:nvSpPr>
          <p:cNvPr id="5" name="TextBox 5"/>
          <p:cNvSpPr txBox="1"/>
          <p:nvPr/>
        </p:nvSpPr>
        <p:spPr>
          <a:xfrm>
            <a:off x="996143" y="3305611"/>
            <a:ext cx="5533140" cy="2759710"/>
          </a:xfrm>
          <a:prstGeom prst="rect">
            <a:avLst/>
          </a:prstGeom>
        </p:spPr>
        <p:txBody>
          <a:bodyPr lIns="0" tIns="0" rIns="0" bIns="0" rtlCol="0" anchor="t">
            <a:spAutoFit/>
          </a:bodyPr>
          <a:lstStyle/>
          <a:p>
            <a:pPr algn="l">
              <a:lnSpc>
                <a:spcPts val="2239"/>
              </a:lnSpc>
            </a:pPr>
            <a:r>
              <a:rPr lang="en-US" sz="1599">
                <a:solidFill>
                  <a:srgbClr val="5A6B7D"/>
                </a:solidFill>
                <a:latin typeface="Glacial Indifference"/>
                <a:ea typeface="Glacial Indifference"/>
                <a:cs typeface="Glacial Indifference"/>
                <a:sym typeface="Glacial Indifference"/>
              </a:rPr>
              <a:t>Nör du köper ett premierkit, ett startkit med prenumeration, då får du per automatik tillträde till de lägre priserna på Zinzinos webshop. Därför rekommenderar jag dig att ta bunden prenumeration på Balansoljan, sen kan du ta dina andra produkter på obunden prenumeration, de kan du avsluta när du själv önskar. Det är så jag lagt upp de färdiga paketen.</a:t>
            </a: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pPr>
            <a:endParaRPr lang="en-US" sz="1599">
              <a:solidFill>
                <a:srgbClr val="5A6B7D"/>
              </a:solidFill>
              <a:latin typeface="Glacial Indifference"/>
              <a:ea typeface="Glacial Indifference"/>
              <a:cs typeface="Glacial Indifference"/>
              <a:sym typeface="Glacial Indifference"/>
            </a:endParaRPr>
          </a:p>
          <a:p>
            <a:pPr algn="l">
              <a:lnSpc>
                <a:spcPts val="2239"/>
              </a:lnSpc>
              <a:spcBef>
                <a:spcPct val="0"/>
              </a:spcBef>
            </a:pPr>
            <a:endParaRPr lang="en-US" sz="1599">
              <a:solidFill>
                <a:srgbClr val="5A6B7D"/>
              </a:solidFill>
              <a:latin typeface="Glacial Indifference"/>
              <a:ea typeface="Glacial Indifference"/>
              <a:cs typeface="Glacial Indifference"/>
              <a:sym typeface="Glacial Indifference"/>
            </a:endParaRPr>
          </a:p>
        </p:txBody>
      </p:sp>
      <p:sp>
        <p:nvSpPr>
          <p:cNvPr id="6" name="TextBox 6"/>
          <p:cNvSpPr txBox="1"/>
          <p:nvPr/>
        </p:nvSpPr>
        <p:spPr>
          <a:xfrm>
            <a:off x="1052553" y="1142210"/>
            <a:ext cx="5420320" cy="738505"/>
          </a:xfrm>
          <a:prstGeom prst="rect">
            <a:avLst/>
          </a:prstGeom>
        </p:spPr>
        <p:txBody>
          <a:bodyPr lIns="0" tIns="0" rIns="0" bIns="0" rtlCol="0" anchor="t">
            <a:spAutoFit/>
          </a:bodyPr>
          <a:lstStyle/>
          <a:p>
            <a:pPr algn="ctr">
              <a:lnSpc>
                <a:spcPts val="6019"/>
              </a:lnSpc>
              <a:spcBef>
                <a:spcPct val="0"/>
              </a:spcBef>
            </a:pPr>
            <a:r>
              <a:rPr lang="en-US" sz="4299">
                <a:solidFill>
                  <a:srgbClr val="5A6B7D"/>
                </a:solidFill>
                <a:latin typeface="Source Serif Pro"/>
                <a:ea typeface="Source Serif Pro"/>
                <a:cs typeface="Source Serif Pro"/>
                <a:sym typeface="Source Serif Pro"/>
              </a:rPr>
              <a:t>SÅ HÄR FUNKAR DET</a:t>
            </a:r>
          </a:p>
        </p:txBody>
      </p:sp>
      <p:sp>
        <p:nvSpPr>
          <p:cNvPr id="7" name="TextBox 7"/>
          <p:cNvSpPr txBox="1"/>
          <p:nvPr/>
        </p:nvSpPr>
        <p:spPr>
          <a:xfrm>
            <a:off x="1013430" y="3044245"/>
            <a:ext cx="5449916" cy="213741"/>
          </a:xfrm>
          <a:prstGeom prst="rect">
            <a:avLst/>
          </a:prstGeom>
        </p:spPr>
        <p:txBody>
          <a:bodyPr lIns="0" tIns="0" rIns="0" bIns="0" rtlCol="0" anchor="t">
            <a:spAutoFit/>
          </a:bodyPr>
          <a:lstStyle/>
          <a:p>
            <a:pPr marL="0" lvl="1" indent="0" algn="l">
              <a:lnSpc>
                <a:spcPts val="1602"/>
              </a:lnSpc>
            </a:pPr>
            <a:r>
              <a:rPr lang="en-US" sz="1800">
                <a:solidFill>
                  <a:srgbClr val="5A6B7D"/>
                </a:solidFill>
                <a:latin typeface="Source Serif Pro"/>
                <a:ea typeface="Source Serif Pro"/>
                <a:cs typeface="Source Serif Pro"/>
                <a:sym typeface="Source Serif Pro"/>
              </a:rPr>
              <a:t>DE LÅGA PRISERNA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66156" y="0"/>
            <a:ext cx="7293844" cy="11955786"/>
          </a:xfrm>
          <a:custGeom>
            <a:avLst/>
            <a:gdLst/>
            <a:ahLst/>
            <a:cxnLst/>
            <a:rect l="l" t="t" r="r" b="b"/>
            <a:pathLst>
              <a:path w="7293844" h="11955786">
                <a:moveTo>
                  <a:pt x="0" y="0"/>
                </a:moveTo>
                <a:lnTo>
                  <a:pt x="7293844" y="0"/>
                </a:lnTo>
                <a:lnTo>
                  <a:pt x="7293844" y="11955786"/>
                </a:lnTo>
                <a:lnTo>
                  <a:pt x="0" y="11955786"/>
                </a:lnTo>
                <a:lnTo>
                  <a:pt x="0" y="0"/>
                </a:lnTo>
                <a:close/>
              </a:path>
            </a:pathLst>
          </a:custGeom>
          <a:blipFill>
            <a:blip r:embed="rId2"/>
            <a:stretch>
              <a:fillRect l="-29370" t="-927" r="-2978"/>
            </a:stretch>
          </a:blipFill>
        </p:spPr>
        <p:txBody>
          <a:bodyPr/>
          <a:lstStyle/>
          <a:p>
            <a:endParaRPr lang="sv-SE"/>
          </a:p>
        </p:txBody>
      </p:sp>
      <p:sp>
        <p:nvSpPr>
          <p:cNvPr id="3" name="Freeform 3"/>
          <p:cNvSpPr/>
          <p:nvPr/>
        </p:nvSpPr>
        <p:spPr>
          <a:xfrm>
            <a:off x="266156" y="2293568"/>
            <a:ext cx="7293844" cy="8398432"/>
          </a:xfrm>
          <a:custGeom>
            <a:avLst/>
            <a:gdLst/>
            <a:ahLst/>
            <a:cxnLst/>
            <a:rect l="l" t="t" r="r" b="b"/>
            <a:pathLst>
              <a:path w="7293844" h="8398432">
                <a:moveTo>
                  <a:pt x="0" y="0"/>
                </a:moveTo>
                <a:lnTo>
                  <a:pt x="7293844" y="0"/>
                </a:lnTo>
                <a:lnTo>
                  <a:pt x="7293844" y="8398432"/>
                </a:lnTo>
                <a:lnTo>
                  <a:pt x="0" y="8398432"/>
                </a:lnTo>
                <a:lnTo>
                  <a:pt x="0" y="0"/>
                </a:lnTo>
                <a:close/>
              </a:path>
            </a:pathLst>
          </a:custGeom>
          <a:blipFill>
            <a:blip r:embed="rId2"/>
            <a:stretch>
              <a:fillRect l="-29747" t="-12688" r="-2601" b="-30988"/>
            </a:stretch>
          </a:blipFill>
        </p:spPr>
        <p:txBody>
          <a:bodyPr/>
          <a:lstStyle/>
          <a:p>
            <a:endParaRPr lang="sv-SE"/>
          </a:p>
        </p:txBody>
      </p:sp>
      <p:sp>
        <p:nvSpPr>
          <p:cNvPr id="4" name="Freeform 4"/>
          <p:cNvSpPr/>
          <p:nvPr/>
        </p:nvSpPr>
        <p:spPr>
          <a:xfrm>
            <a:off x="1501605" y="2034184"/>
            <a:ext cx="4556790" cy="393023"/>
          </a:xfrm>
          <a:custGeom>
            <a:avLst/>
            <a:gdLst/>
            <a:ahLst/>
            <a:cxnLst/>
            <a:rect l="l" t="t" r="r" b="b"/>
            <a:pathLst>
              <a:path w="4556790" h="393023">
                <a:moveTo>
                  <a:pt x="0" y="0"/>
                </a:moveTo>
                <a:lnTo>
                  <a:pt x="4556790" y="0"/>
                </a:lnTo>
                <a:lnTo>
                  <a:pt x="4556790" y="393023"/>
                </a:lnTo>
                <a:lnTo>
                  <a:pt x="0" y="39302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sv-SE"/>
          </a:p>
        </p:txBody>
      </p:sp>
      <p:grpSp>
        <p:nvGrpSpPr>
          <p:cNvPr id="5" name="Group 5"/>
          <p:cNvGrpSpPr/>
          <p:nvPr/>
        </p:nvGrpSpPr>
        <p:grpSpPr>
          <a:xfrm>
            <a:off x="-2083505" y="0"/>
            <a:ext cx="2349661" cy="10866394"/>
            <a:chOff x="0" y="0"/>
            <a:chExt cx="3731919" cy="17258872"/>
          </a:xfrm>
        </p:grpSpPr>
        <p:sp>
          <p:nvSpPr>
            <p:cNvPr id="6" name="Freeform 6"/>
            <p:cNvSpPr/>
            <p:nvPr/>
          </p:nvSpPr>
          <p:spPr>
            <a:xfrm>
              <a:off x="0" y="0"/>
              <a:ext cx="3731919" cy="17258872"/>
            </a:xfrm>
            <a:custGeom>
              <a:avLst/>
              <a:gdLst/>
              <a:ahLst/>
              <a:cxnLst/>
              <a:rect l="l" t="t" r="r" b="b"/>
              <a:pathLst>
                <a:path w="3731919" h="17258872">
                  <a:moveTo>
                    <a:pt x="0" y="0"/>
                  </a:moveTo>
                  <a:lnTo>
                    <a:pt x="3731919" y="0"/>
                  </a:lnTo>
                  <a:lnTo>
                    <a:pt x="3731919" y="17258872"/>
                  </a:lnTo>
                  <a:lnTo>
                    <a:pt x="0" y="17258872"/>
                  </a:lnTo>
                  <a:close/>
                </a:path>
              </a:pathLst>
            </a:custGeom>
            <a:solidFill>
              <a:srgbClr val="679F87"/>
            </a:solidFill>
          </p:spPr>
          <p:txBody>
            <a:bodyPr/>
            <a:lstStyle/>
            <a:p>
              <a:endParaRPr lang="sv-SE"/>
            </a:p>
          </p:txBody>
        </p:sp>
      </p:grpSp>
      <p:sp>
        <p:nvSpPr>
          <p:cNvPr id="7" name="TextBox 7"/>
          <p:cNvSpPr txBox="1"/>
          <p:nvPr/>
        </p:nvSpPr>
        <p:spPr>
          <a:xfrm>
            <a:off x="1342768" y="1142210"/>
            <a:ext cx="4839891" cy="738505"/>
          </a:xfrm>
          <a:prstGeom prst="rect">
            <a:avLst/>
          </a:prstGeom>
        </p:spPr>
        <p:txBody>
          <a:bodyPr lIns="0" tIns="0" rIns="0" bIns="0" rtlCol="0" anchor="t">
            <a:spAutoFit/>
          </a:bodyPr>
          <a:lstStyle/>
          <a:p>
            <a:pPr algn="ctr">
              <a:lnSpc>
                <a:spcPts val="6019"/>
              </a:lnSpc>
              <a:spcBef>
                <a:spcPct val="0"/>
              </a:spcBef>
            </a:pPr>
            <a:r>
              <a:rPr lang="en-US" sz="4299">
                <a:solidFill>
                  <a:srgbClr val="FFFFFF"/>
                </a:solidFill>
                <a:latin typeface="Source Serif Pro"/>
                <a:ea typeface="Source Serif Pro"/>
                <a:cs typeface="Source Serif Pro"/>
                <a:sym typeface="Source Serif Pro"/>
              </a:rPr>
              <a:t>JAG HAR INTE RÅD</a:t>
            </a:r>
          </a:p>
        </p:txBody>
      </p:sp>
      <p:sp>
        <p:nvSpPr>
          <p:cNvPr id="8" name="TextBox 8"/>
          <p:cNvSpPr txBox="1"/>
          <p:nvPr/>
        </p:nvSpPr>
        <p:spPr>
          <a:xfrm>
            <a:off x="1792452" y="2921731"/>
            <a:ext cx="5395967" cy="1823212"/>
          </a:xfrm>
          <a:prstGeom prst="rect">
            <a:avLst/>
          </a:prstGeom>
        </p:spPr>
        <p:txBody>
          <a:bodyPr lIns="0" tIns="0" rIns="0" bIns="0" rtlCol="0" anchor="t">
            <a:spAutoFit/>
          </a:bodyPr>
          <a:lstStyle/>
          <a:p>
            <a:pPr algn="l">
              <a:lnSpc>
                <a:spcPts val="1779"/>
              </a:lnSpc>
            </a:pPr>
            <a:r>
              <a:rPr lang="en-US" sz="1999">
                <a:solidFill>
                  <a:srgbClr val="FFFFFF"/>
                </a:solidFill>
                <a:latin typeface="Source Serif Pro"/>
                <a:ea typeface="Source Serif Pro"/>
                <a:cs typeface="Source Serif Pro"/>
                <a:sym typeface="Source Serif Pro"/>
              </a:rPr>
              <a:t>ÄR PENGARNA ETT HINDER FÖR DIG? </a:t>
            </a:r>
          </a:p>
          <a:p>
            <a:pPr algn="l">
              <a:lnSpc>
                <a:spcPts val="1818"/>
              </a:lnSpc>
            </a:pPr>
            <a:r>
              <a:rPr lang="en-US" sz="1800">
                <a:solidFill>
                  <a:srgbClr val="FFFFFF"/>
                </a:solidFill>
                <a:latin typeface="Source Serif Pro"/>
                <a:ea typeface="Source Serif Pro"/>
                <a:cs typeface="Source Serif Pro"/>
                <a:sym typeface="Source Serif Pro"/>
              </a:rPr>
              <a:t>Fundera på hur mycket pengar du lägger på saker som får dig att må DÅLIGT... godis, läsk, bubbelvatten, kakor, glass, vin, alkohol, snabbmat, halvfabrikat, m.m.</a:t>
            </a:r>
          </a:p>
          <a:p>
            <a:pPr algn="l">
              <a:lnSpc>
                <a:spcPts val="1818"/>
              </a:lnSpc>
            </a:pPr>
            <a:endParaRPr lang="en-US" sz="1800">
              <a:solidFill>
                <a:srgbClr val="FFFFFF"/>
              </a:solidFill>
              <a:latin typeface="Source Serif Pro"/>
              <a:ea typeface="Source Serif Pro"/>
              <a:cs typeface="Source Serif Pro"/>
              <a:sym typeface="Source Serif Pro"/>
            </a:endParaRPr>
          </a:p>
          <a:p>
            <a:pPr marL="0" lvl="1" indent="0" algn="l">
              <a:lnSpc>
                <a:spcPts val="1818"/>
              </a:lnSpc>
            </a:pPr>
            <a:r>
              <a:rPr lang="en-US" sz="1800">
                <a:solidFill>
                  <a:srgbClr val="FFFFFF"/>
                </a:solidFill>
                <a:latin typeface="Source Serif Pro"/>
                <a:ea typeface="Source Serif Pro"/>
                <a:cs typeface="Source Serif Pro"/>
                <a:sym typeface="Source Serif Pro"/>
              </a:rPr>
              <a:t>Finns det något i varukorgen du skulle kunna byta ut? ca 15kr/dag</a:t>
            </a:r>
          </a:p>
        </p:txBody>
      </p:sp>
      <p:sp>
        <p:nvSpPr>
          <p:cNvPr id="9" name="TextBox 9"/>
          <p:cNvSpPr txBox="1"/>
          <p:nvPr/>
        </p:nvSpPr>
        <p:spPr>
          <a:xfrm>
            <a:off x="536149" y="10285559"/>
            <a:ext cx="6453128" cy="240665"/>
          </a:xfrm>
          <a:prstGeom prst="rect">
            <a:avLst/>
          </a:prstGeom>
        </p:spPr>
        <p:txBody>
          <a:bodyPr lIns="0" tIns="0" rIns="0" bIns="0" rtlCol="0" anchor="t">
            <a:spAutoFit/>
          </a:bodyPr>
          <a:lstStyle/>
          <a:p>
            <a:pPr marL="0" lvl="1" indent="0" algn="l">
              <a:lnSpc>
                <a:spcPts val="1779"/>
              </a:lnSpc>
            </a:pPr>
            <a:r>
              <a:rPr lang="en-US" sz="1999">
                <a:solidFill>
                  <a:srgbClr val="FFFFFF"/>
                </a:solidFill>
                <a:latin typeface="Source Serif Pro"/>
                <a:ea typeface="Source Serif Pro"/>
                <a:cs typeface="Source Serif Pro"/>
                <a:sym typeface="Source Serif Pro"/>
              </a:rPr>
              <a:t>Vad skulle det vara värt för dig att få en bättre hälsa?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1602</Words>
  <Application>Microsoft Office PowerPoint</Application>
  <PresentationFormat>Anpassad</PresentationFormat>
  <Paragraphs>100</Paragraphs>
  <Slides>13</Slides>
  <Notes>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13</vt:i4>
      </vt:variant>
    </vt:vector>
  </HeadingPairs>
  <TitlesOfParts>
    <vt:vector size="22" baseType="lpstr">
      <vt:lpstr>Source Serif Pro</vt:lpstr>
      <vt:lpstr>Open Sans</vt:lpstr>
      <vt:lpstr>Source Serif Pro Bold</vt:lpstr>
      <vt:lpstr>Arial</vt:lpstr>
      <vt:lpstr>Open Sans Bold</vt:lpstr>
      <vt:lpstr>Calibri</vt:lpstr>
      <vt:lpstr>Glacial Indifference</vt:lpstr>
      <vt:lpstr>Glacial Indifference Bold</vt: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Mias Varför Balansoljan?</dc:title>
  <dc:creator>admin</dc:creator>
  <cp:lastModifiedBy>Mia Henningsson Mias Stillness</cp:lastModifiedBy>
  <cp:revision>1</cp:revision>
  <dcterms:created xsi:type="dcterms:W3CDTF">2006-08-16T00:00:00Z</dcterms:created>
  <dcterms:modified xsi:type="dcterms:W3CDTF">2024-08-13T11:29:15Z</dcterms:modified>
  <dc:identifier>DAGNurZlHhE</dc:identifier>
</cp:coreProperties>
</file>